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xml" ContentType="application/vnd.openxmlformats-officedocument.presentationml.tags+xml"/>
  <Override PartName="/ppt/notesSlides/notesSlide44.xml" ContentType="application/vnd.openxmlformats-officedocument.presentationml.notesSlide+xml"/>
  <Override PartName="/ppt/tags/tag4.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5.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bookmarkIdSeed="3">
  <p:sldMasterIdLst>
    <p:sldMasterId id="2147483648" r:id="rId2"/>
  </p:sldMasterIdLst>
  <p:notesMasterIdLst>
    <p:notesMasterId r:id="rId56"/>
  </p:notesMasterIdLst>
  <p:handoutMasterIdLst>
    <p:handoutMasterId r:id="rId57"/>
  </p:handoutMasterIdLst>
  <p:sldIdLst>
    <p:sldId id="256" r:id="rId3"/>
    <p:sldId id="314" r:id="rId4"/>
    <p:sldId id="315" r:id="rId5"/>
    <p:sldId id="311" r:id="rId6"/>
    <p:sldId id="312" r:id="rId7"/>
    <p:sldId id="313" r:id="rId8"/>
    <p:sldId id="257" r:id="rId9"/>
    <p:sldId id="258" r:id="rId10"/>
    <p:sldId id="259" r:id="rId11"/>
    <p:sldId id="320" r:id="rId12"/>
    <p:sldId id="260" r:id="rId13"/>
    <p:sldId id="263" r:id="rId14"/>
    <p:sldId id="264" r:id="rId15"/>
    <p:sldId id="265" r:id="rId16"/>
    <p:sldId id="267" r:id="rId17"/>
    <p:sldId id="305" r:id="rId18"/>
    <p:sldId id="306" r:id="rId19"/>
    <p:sldId id="307" r:id="rId20"/>
    <p:sldId id="308" r:id="rId21"/>
    <p:sldId id="323" r:id="rId22"/>
    <p:sldId id="276" r:id="rId23"/>
    <p:sldId id="261" r:id="rId24"/>
    <p:sldId id="268" r:id="rId25"/>
    <p:sldId id="269" r:id="rId26"/>
    <p:sldId id="316" r:id="rId27"/>
    <p:sldId id="277" r:id="rId28"/>
    <p:sldId id="278" r:id="rId29"/>
    <p:sldId id="280" r:id="rId30"/>
    <p:sldId id="281" r:id="rId31"/>
    <p:sldId id="285" r:id="rId32"/>
    <p:sldId id="283" r:id="rId33"/>
    <p:sldId id="288" r:id="rId34"/>
    <p:sldId id="284" r:id="rId35"/>
    <p:sldId id="290" r:id="rId36"/>
    <p:sldId id="289" r:id="rId37"/>
    <p:sldId id="282" r:id="rId38"/>
    <p:sldId id="291" r:id="rId39"/>
    <p:sldId id="292" r:id="rId40"/>
    <p:sldId id="324" r:id="rId41"/>
    <p:sldId id="322" r:id="rId42"/>
    <p:sldId id="325" r:id="rId43"/>
    <p:sldId id="300" r:id="rId44"/>
    <p:sldId id="317" r:id="rId45"/>
    <p:sldId id="271" r:id="rId46"/>
    <p:sldId id="301" r:id="rId47"/>
    <p:sldId id="293" r:id="rId48"/>
    <p:sldId id="298" r:id="rId49"/>
    <p:sldId id="297" r:id="rId50"/>
    <p:sldId id="299" r:id="rId51"/>
    <p:sldId id="294" r:id="rId52"/>
    <p:sldId id="296" r:id="rId53"/>
    <p:sldId id="319" r:id="rId54"/>
    <p:sldId id="321"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5FA68"/>
    <a:srgbClr val="448B91"/>
    <a:srgbClr val="DDC855"/>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66745" autoAdjust="0"/>
  </p:normalViewPr>
  <p:slideViewPr>
    <p:cSldViewPr snapToGrid="0">
      <p:cViewPr varScale="1">
        <p:scale>
          <a:sx n="76" d="100"/>
          <a:sy n="76" d="100"/>
        </p:scale>
        <p:origin x="2088" y="5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4/20/2022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4/20/2022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Xeretai</a:t>
            </a:r>
            <a:r>
              <a:rPr lang="en-US" dirty="0"/>
              <a:t> stin </a:t>
            </a:r>
            <a:r>
              <a:rPr lang="en-US" dirty="0" err="1"/>
              <a:t>parakatw</a:t>
            </a:r>
            <a:r>
              <a:rPr lang="en-US" dirty="0"/>
              <a:t> </a:t>
            </a:r>
            <a:r>
              <a:rPr lang="en-US" dirty="0" err="1"/>
              <a:t>parousiasi</a:t>
            </a:r>
            <a:r>
              <a:rPr lang="en-US" dirty="0"/>
              <a:t> </a:t>
            </a:r>
            <a:r>
              <a:rPr lang="en-US" dirty="0" err="1"/>
              <a:t>tha</a:t>
            </a:r>
            <a:r>
              <a:rPr lang="en-US" dirty="0"/>
              <a:t> </a:t>
            </a:r>
            <a:r>
              <a:rPr lang="en-US" dirty="0" err="1"/>
              <a:t>sas</a:t>
            </a:r>
            <a:r>
              <a:rPr lang="en-US" dirty="0"/>
              <a:t> </a:t>
            </a:r>
            <a:r>
              <a:rPr lang="en-US" dirty="0" err="1"/>
              <a:t>analythi</a:t>
            </a:r>
            <a:r>
              <a:rPr lang="en-US" dirty="0"/>
              <a:t> </a:t>
            </a:r>
            <a:r>
              <a:rPr lang="en-US" dirty="0" err="1"/>
              <a:t>ena</a:t>
            </a:r>
            <a:r>
              <a:rPr lang="en-US" dirty="0"/>
              <a:t> </a:t>
            </a:r>
            <a:r>
              <a:rPr lang="en-US" dirty="0" err="1"/>
              <a:t>thema</a:t>
            </a:r>
            <a:r>
              <a:rPr lang="en-US" dirty="0"/>
              <a:t> </a:t>
            </a:r>
            <a:r>
              <a:rPr lang="en-US" dirty="0" err="1"/>
              <a:t>sxetika</a:t>
            </a:r>
            <a:r>
              <a:rPr lang="en-US" dirty="0"/>
              <a:t> me</a:t>
            </a:r>
            <a:r>
              <a:rPr lang="el-GR" dirty="0"/>
              <a:t> </a:t>
            </a:r>
            <a:r>
              <a:rPr lang="en-US" dirty="0"/>
              <a:t>tin </a:t>
            </a:r>
            <a:r>
              <a:rPr lang="el-GR"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Προηγμένη μηχανική επιβίωσης βιντεοπαιχνιδιού για πολλαπλούς παίχτες στην </a:t>
            </a:r>
            <a:r>
              <a:rPr lang="en-US" sz="1800" b="1" dirty="0">
                <a:solidFill>
                  <a:srgbClr val="212529"/>
                </a:solidFill>
                <a:effectLst/>
                <a:latin typeface="Arial" panose="020B0604020202020204" pitchFamily="34" charset="0"/>
                <a:ea typeface="Calibri" panose="020F0502020204030204" pitchFamily="34" charset="0"/>
                <a:cs typeface="Arial" panose="020B0604020202020204" pitchFamily="34" charset="0"/>
              </a:rPr>
              <a:t>Unreal Engine</a:t>
            </a:r>
            <a:endParaRPr lang="en-US" sz="1800" b="1" dirty="0">
              <a:solidFill>
                <a:srgbClr val="212529"/>
              </a:solidFill>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1" dirty="0">
              <a:solidFill>
                <a:srgbClr val="212529"/>
              </a:solidFill>
              <a:effectLst/>
              <a:latin typeface="Arial" panose="020B06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rgbClr val="212529"/>
                </a:solidFill>
                <a:effectLst/>
                <a:latin typeface="Arial" panose="020B0604020202020204" pitchFamily="34" charset="0"/>
                <a:cs typeface="Times New Roman" panose="02020603050405020304" pitchFamily="18" charset="0"/>
              </a:rPr>
              <a:t>Protou</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ksekinisoume</a:t>
            </a:r>
            <a:r>
              <a:rPr lang="en-US" sz="1800" b="0" dirty="0">
                <a:solidFill>
                  <a:srgbClr val="212529"/>
                </a:solidFill>
                <a:effectLst/>
                <a:latin typeface="Arial" panose="020B0604020202020204" pitchFamily="34" charset="0"/>
                <a:cs typeface="Times New Roman" panose="02020603050405020304" pitchFamily="18" charset="0"/>
              </a:rPr>
              <a:t> </a:t>
            </a:r>
            <a:r>
              <a:rPr lang="en-US" sz="1800" b="0" dirty="0" err="1">
                <a:solidFill>
                  <a:srgbClr val="212529"/>
                </a:solidFill>
                <a:effectLst/>
                <a:latin typeface="Arial" panose="020B0604020202020204" pitchFamily="34" charset="0"/>
                <a:cs typeface="Times New Roman" panose="02020603050405020304" pitchFamily="18" charset="0"/>
              </a:rPr>
              <a:t>liga</a:t>
            </a:r>
            <a:r>
              <a:rPr lang="en-US" sz="1800" b="0" dirty="0">
                <a:solidFill>
                  <a:srgbClr val="212529"/>
                </a:solidFill>
                <a:effectLst/>
                <a:latin typeface="Arial" panose="020B0604020202020204" pitchFamily="34" charset="0"/>
                <a:cs typeface="Times New Roman" panose="02020603050405020304" pitchFamily="18" charset="0"/>
              </a:rPr>
              <a:t> logia </a:t>
            </a:r>
            <a:r>
              <a:rPr lang="en-US" sz="1800" b="0" dirty="0" err="1">
                <a:solidFill>
                  <a:srgbClr val="212529"/>
                </a:solidFill>
                <a:effectLst/>
                <a:latin typeface="Arial" panose="020B0604020202020204" pitchFamily="34" charset="0"/>
                <a:cs typeface="Times New Roman" panose="02020603050405020304" pitchFamily="18" charset="0"/>
              </a:rPr>
              <a:t>gia</a:t>
            </a:r>
            <a:r>
              <a:rPr lang="en-US" sz="1800" b="0" dirty="0">
                <a:solidFill>
                  <a:srgbClr val="212529"/>
                </a:solidFill>
                <a:effectLst/>
                <a:latin typeface="Arial" panose="020B0604020202020204" pitchFamily="34" charset="0"/>
                <a:cs typeface="Times New Roman" panose="02020603050405020304" pitchFamily="18" charset="0"/>
              </a:rPr>
              <a:t> emena</a:t>
            </a:r>
            <a:endParaRPr lang="en-US" b="0"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Ena </a:t>
            </a:r>
            <a:r>
              <a:rPr lang="en-US" dirty="0" err="1"/>
              <a:t>venn</a:t>
            </a:r>
            <a:r>
              <a:rPr lang="en-US" dirty="0"/>
              <a:t> diagram </a:t>
            </a:r>
            <a:r>
              <a:rPr lang="en-US" dirty="0" err="1"/>
              <a:t>gia</a:t>
            </a:r>
            <a:r>
              <a:rPr lang="en-US" dirty="0"/>
              <a:t> </a:t>
            </a:r>
            <a:r>
              <a:rPr lang="en-US" dirty="0" err="1"/>
              <a:t>sxesi</a:t>
            </a:r>
            <a:r>
              <a:rPr lang="en-US" dirty="0"/>
              <a:t> </a:t>
            </a:r>
            <a:r>
              <a:rPr lang="en-US" dirty="0" err="1"/>
              <a:t>metaksi</a:t>
            </a:r>
            <a:r>
              <a:rPr lang="en-US" dirty="0"/>
              <a:t> Extended Reality (XR) kai to </a:t>
            </a:r>
            <a:r>
              <a:rPr lang="en-US" dirty="0" err="1"/>
              <a:t>ipersinolo</a:t>
            </a:r>
            <a:r>
              <a:rPr lang="en-US" dirty="0"/>
              <a:t> metaverse</a:t>
            </a:r>
          </a:p>
          <a:p>
            <a:endParaRPr lang="en-US" dirty="0"/>
          </a:p>
          <a:p>
            <a:r>
              <a:rPr lang="en-US" dirty="0"/>
              <a:t>Superset of </a:t>
            </a:r>
            <a:r>
              <a:rPr lang="en-US" dirty="0" err="1"/>
              <a:t>ar</a:t>
            </a:r>
            <a:r>
              <a:rPr lang="en-US" dirty="0"/>
              <a:t> </a:t>
            </a:r>
            <a:r>
              <a:rPr lang="en-US" dirty="0" err="1"/>
              <a:t>vr</a:t>
            </a:r>
            <a:r>
              <a:rPr lang="en-US" dirty="0"/>
              <a:t> </a:t>
            </a:r>
            <a:r>
              <a:rPr lang="en-US" dirty="0" err="1"/>
              <a:t>mr</a:t>
            </a:r>
            <a:endParaRPr lang="en-US" dirty="0"/>
          </a:p>
          <a:p>
            <a:r>
              <a:rPr lang="en-US" dirty="0"/>
              <a:t>MR mixed reality</a:t>
            </a:r>
          </a:p>
          <a:p>
            <a:r>
              <a:rPr lang="en-US" dirty="0"/>
              <a:t>XR extended</a:t>
            </a:r>
          </a:p>
          <a:p>
            <a:r>
              <a:rPr lang="en-US" dirty="0"/>
              <a:t>AR augmented</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10</a:t>
            </a:fld>
            <a:endParaRPr lang="en-US"/>
          </a:p>
        </p:txBody>
      </p:sp>
    </p:spTree>
    <p:extLst>
      <p:ext uri="{BB962C8B-B14F-4D97-AF65-F5344CB8AC3E}">
        <p14:creationId xmlns:p14="http://schemas.microsoft.com/office/powerpoint/2010/main" val="893432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eksetazi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project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gia</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swsti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diekpairewsi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to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apaitisewn</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prodiagrafwn</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peri </a:t>
            </a:r>
            <a:r>
              <a:rPr lang="en-US" dirty="0"/>
              <a:t>Hardware &amp; software evolution kai specifications</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a:t>
            </a:r>
            <a:r>
              <a:rPr lang="en-US" dirty="0"/>
              <a:t>Common way </a:t>
            </a:r>
            <a:r>
              <a:rPr lang="en-US" dirty="0" err="1"/>
              <a:t>Stanard</a:t>
            </a:r>
            <a:r>
              <a:rPr lang="en-US" dirty="0"/>
              <a:t> </a:t>
            </a:r>
            <a:r>
              <a:rPr lang="en-US" dirty="0" err="1"/>
              <a:t>gia</a:t>
            </a:r>
            <a:r>
              <a:rPr lang="en-US" dirty="0"/>
              <a:t> business processes </a:t>
            </a:r>
            <a:r>
              <a:rPr lang="en-US" dirty="0" err="1"/>
              <a:t>dhladi</a:t>
            </a:r>
            <a:r>
              <a:rPr lang="en-US" dirty="0"/>
              <a:t> den </a:t>
            </a:r>
            <a:r>
              <a:rPr lang="en-US" dirty="0" err="1"/>
              <a:t>xriazesai</a:t>
            </a:r>
            <a:r>
              <a:rPr lang="en-US" dirty="0"/>
              <a:t> mono </a:t>
            </a:r>
            <a:r>
              <a:rPr lang="en-US" dirty="0" err="1"/>
              <a:t>kapoia</a:t>
            </a:r>
            <a:r>
              <a:rPr lang="en-US" dirty="0"/>
              <a:t> </a:t>
            </a:r>
            <a:r>
              <a:rPr lang="en-US" dirty="0" err="1"/>
              <a:t>etairia</a:t>
            </a:r>
            <a:r>
              <a:rPr lang="en-US" dirty="0"/>
              <a:t> </a:t>
            </a:r>
            <a:r>
              <a:rPr lang="en-US" dirty="0" err="1"/>
              <a:t>alla</a:t>
            </a:r>
            <a:r>
              <a:rPr lang="en-US" dirty="0"/>
              <a:t> kai ola ta </a:t>
            </a:r>
            <a:r>
              <a:rPr lang="en-US" dirty="0" err="1"/>
              <a:t>komatia</a:t>
            </a:r>
            <a:r>
              <a:rPr lang="en-US" dirty="0"/>
              <a:t> tis se </a:t>
            </a:r>
            <a:r>
              <a:rPr lang="en-US" dirty="0" err="1"/>
              <a:t>dioikitiko</a:t>
            </a:r>
            <a:r>
              <a:rPr lang="en-US" dirty="0"/>
              <a:t> kai development </a:t>
            </a:r>
            <a:r>
              <a:rPr lang="en-US" dirty="0" err="1"/>
              <a:t>na</a:t>
            </a:r>
            <a:r>
              <a:rPr lang="en-US" dirty="0"/>
              <a:t> </a:t>
            </a:r>
            <a:r>
              <a:rPr lang="en-US" dirty="0" err="1"/>
              <a:t>epikoinwnoun</a:t>
            </a:r>
            <a:r>
              <a:rPr lang="en-US" dirty="0"/>
              <a:t> </a:t>
            </a:r>
            <a:r>
              <a:rPr lang="en-US" dirty="0" err="1"/>
              <a:t>metaksi</a:t>
            </a:r>
            <a:r>
              <a:rPr lang="en-US" dirty="0"/>
              <a:t> </a:t>
            </a:r>
            <a:r>
              <a:rPr lang="en-US" dirty="0" err="1"/>
              <a:t>tous</a:t>
            </a:r>
            <a:r>
              <a:rPr lang="en-US" dirty="0"/>
              <a:t> kai </a:t>
            </a:r>
            <a:r>
              <a:rPr lang="en-US" dirty="0" err="1"/>
              <a:t>na</a:t>
            </a:r>
            <a:r>
              <a:rPr lang="en-US" dirty="0"/>
              <a:t> </a:t>
            </a:r>
            <a:r>
              <a:rPr lang="en-US" dirty="0" err="1"/>
              <a:t>proxwran</a:t>
            </a:r>
            <a:r>
              <a:rPr lang="en-US" dirty="0"/>
              <a:t> </a:t>
            </a:r>
            <a:r>
              <a:rPr lang="en-US" dirty="0" err="1"/>
              <a:t>metaksi</a:t>
            </a:r>
            <a:r>
              <a:rPr lang="en-US" dirty="0"/>
              <a:t> </a:t>
            </a:r>
            <a:r>
              <a:rPr lang="en-US" dirty="0" err="1"/>
              <a:t>tous</a:t>
            </a:r>
            <a:r>
              <a:rPr lang="en-US" dirty="0"/>
              <a:t> </a:t>
            </a:r>
            <a:r>
              <a:rPr lang="en-US" dirty="0" err="1"/>
              <a:t>gnwrizontas</a:t>
            </a:r>
            <a:r>
              <a:rPr lang="en-US" dirty="0"/>
              <a:t> ta impediments (empodia) kai </a:t>
            </a:r>
            <a:r>
              <a:rPr lang="en-US" dirty="0" err="1"/>
              <a:t>pws</a:t>
            </a:r>
            <a:r>
              <a:rPr lang="en-US" dirty="0"/>
              <a:t> </a:t>
            </a:r>
            <a:r>
              <a:rPr lang="en-US" dirty="0" err="1"/>
              <a:t>na</a:t>
            </a:r>
            <a:r>
              <a:rPr lang="en-US" dirty="0"/>
              <a:t> ta </a:t>
            </a:r>
            <a:r>
              <a:rPr lang="en-US" dirty="0" err="1"/>
              <a:t>kseperasoun</a:t>
            </a:r>
            <a:r>
              <a:rPr lang="en-US" dirty="0"/>
              <a:t> </a:t>
            </a:r>
            <a:r>
              <a:rPr lang="en-US" dirty="0" err="1"/>
              <a:t>p.x</a:t>
            </a:r>
            <a:r>
              <a:rPr lang="en-US" dirty="0"/>
              <a:t>. agile-scrum, GitHub, Jira, tickets etc.</a:t>
            </a:r>
          </a:p>
        </p:txBody>
      </p:sp>
      <p:sp>
        <p:nvSpPr>
          <p:cNvPr id="4" name="Slide Number Placeholder 3"/>
          <p:cNvSpPr>
            <a:spLocks noGrp="1"/>
          </p:cNvSpPr>
          <p:nvPr>
            <p:ph type="sldNum" sz="quarter" idx="5"/>
          </p:nvPr>
        </p:nvSpPr>
        <p:spPr/>
        <p:txBody>
          <a:bodyPr/>
          <a:lstStyle/>
          <a:p>
            <a:fld id="{910C69D4-DE42-414E-829A-8F378A406FFC}" type="slidenum">
              <a:rPr lang="en-US" smtClean="0"/>
              <a:t>11</a:t>
            </a:fld>
            <a:endParaRPr lang="en-US"/>
          </a:p>
        </p:txBody>
      </p:sp>
    </p:spTree>
    <p:extLst>
      <p:ext uri="{BB962C8B-B14F-4D97-AF65-F5344CB8AC3E}">
        <p14:creationId xmlns:p14="http://schemas.microsoft.com/office/powerpoint/2010/main" val="19743952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Arial" panose="020B0604020202020204" pitchFamily="34" charset="0"/>
                <a:cs typeface="Arial" panose="020B0604020202020204" pitchFamily="34" charset="0"/>
              </a:rPr>
              <a:t>Metaverse </a:t>
            </a:r>
            <a:r>
              <a:rPr lang="el-GR" sz="1200" dirty="0">
                <a:effectLst/>
                <a:latin typeface="Arial" panose="020B0604020202020204" pitchFamily="34" charset="0"/>
                <a:cs typeface="Arial" panose="020B0604020202020204" pitchFamily="34" charset="0"/>
              </a:rPr>
              <a:t>η ιδέα άρχισε σιωπηρά το</a:t>
            </a:r>
            <a:r>
              <a:rPr lang="en-US" sz="1200" dirty="0">
                <a:effectLst/>
                <a:latin typeface="Arial" panose="020B0604020202020204" pitchFamily="34" charset="0"/>
                <a:cs typeface="Arial" panose="020B0604020202020204" pitchFamily="34" charset="0"/>
              </a:rPr>
              <a:t> 70’s.</a:t>
            </a:r>
          </a:p>
          <a:p>
            <a:endParaRPr lang="en-US" sz="1200" dirty="0">
              <a:effectLst/>
              <a:latin typeface="Arial" panose="020B0604020202020204" pitchFamily="34" charset="0"/>
              <a:cs typeface="Arial" panose="020B0604020202020204" pitchFamily="34" charset="0"/>
            </a:endParaRPr>
          </a:p>
          <a:p>
            <a:r>
              <a:rPr lang="el-GR" sz="12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1200" dirty="0">
              <a:effectLst/>
              <a:latin typeface="Arial" panose="020B0604020202020204" pitchFamily="34" charset="0"/>
              <a:cs typeface="Arial" panose="020B0604020202020204" pitchFamily="34" charset="0"/>
            </a:endParaRPr>
          </a:p>
          <a:p>
            <a:r>
              <a:rPr lang="el-GR" sz="1200" dirty="0">
                <a:effectLst/>
                <a:latin typeface="Arial" panose="020B0604020202020204" pitchFamily="34" charset="0"/>
                <a:cs typeface="Arial" panose="020B0604020202020204" pitchFamily="34" charset="0"/>
              </a:rPr>
              <a:t>Να μοιράζονται κοινά ενδιαφέροντα</a:t>
            </a:r>
            <a:endParaRPr lang="en-US" sz="1200" dirty="0">
              <a:effectLst/>
              <a:latin typeface="Arial" panose="020B0604020202020204" pitchFamily="34" charset="0"/>
              <a:cs typeface="Arial" panose="020B0604020202020204" pitchFamily="34" charset="0"/>
            </a:endParaRPr>
          </a:p>
          <a:p>
            <a:endParaRPr lang="en-US" dirty="0"/>
          </a:p>
          <a:p>
            <a:endParaRPr lang="en-US" dirty="0"/>
          </a:p>
          <a:p>
            <a:r>
              <a:rPr lang="en-US" dirty="0"/>
              <a:t>3) Metaverse </a:t>
            </a:r>
            <a:r>
              <a:rPr lang="en-US" dirty="0" err="1"/>
              <a:t>itan</a:t>
            </a:r>
            <a:r>
              <a:rPr lang="en-US" dirty="0"/>
              <a:t> </a:t>
            </a:r>
            <a:r>
              <a:rPr lang="en-US" dirty="0" err="1"/>
              <a:t>hdh</a:t>
            </a:r>
            <a:r>
              <a:rPr lang="en-US" dirty="0"/>
              <a:t> </a:t>
            </a:r>
            <a:r>
              <a:rPr lang="en-US" dirty="0" err="1"/>
              <a:t>edw</a:t>
            </a:r>
            <a:r>
              <a:rPr lang="en-US" dirty="0"/>
              <a:t> </a:t>
            </a:r>
            <a:r>
              <a:rPr lang="en-US" dirty="0" err="1"/>
              <a:t>Epoxi</a:t>
            </a:r>
            <a:r>
              <a:rPr lang="en-US" dirty="0"/>
              <a:t> 70s mall center to concept (part of it) </a:t>
            </a:r>
            <a:r>
              <a:rPr lang="en-US" dirty="0" err="1"/>
              <a:t>itan</a:t>
            </a:r>
            <a:r>
              <a:rPr lang="en-US" dirty="0"/>
              <a:t> </a:t>
            </a:r>
            <a:r>
              <a:rPr lang="en-US" dirty="0" err="1"/>
              <a:t>hdh</a:t>
            </a:r>
            <a:r>
              <a:rPr lang="en-US" dirty="0"/>
              <a:t> </a:t>
            </a:r>
            <a:r>
              <a:rPr lang="en-US" dirty="0" err="1"/>
              <a:t>edw</a:t>
            </a:r>
            <a:r>
              <a:rPr lang="en-US" dirty="0"/>
              <a:t> </a:t>
            </a:r>
            <a:r>
              <a:rPr lang="en-US" dirty="0" err="1"/>
              <a:t>alla</a:t>
            </a:r>
            <a:r>
              <a:rPr lang="en-US" dirty="0"/>
              <a:t> </a:t>
            </a:r>
            <a:r>
              <a:rPr lang="en-US" dirty="0" err="1"/>
              <a:t>pws</a:t>
            </a:r>
            <a:r>
              <a:rPr lang="en-US" dirty="0"/>
              <a:t> virtual </a:t>
            </a:r>
            <a:r>
              <a:rPr lang="en-US" dirty="0" err="1"/>
              <a:t>mazi</a:t>
            </a:r>
            <a:r>
              <a:rPr lang="en-US" dirty="0"/>
              <a:t> me physical interaction kai </a:t>
            </a:r>
            <a:r>
              <a:rPr lang="en-US" dirty="0" err="1"/>
              <a:t>oxi</a:t>
            </a:r>
            <a:r>
              <a:rPr lang="en-US" dirty="0"/>
              <a:t> division (siloed)</a:t>
            </a:r>
          </a:p>
          <a:p>
            <a:r>
              <a:rPr lang="en-US" dirty="0" err="1"/>
              <a:t>Polla</a:t>
            </a:r>
            <a:r>
              <a:rPr lang="en-US" dirty="0"/>
              <a:t> games me interactivity </a:t>
            </a:r>
            <a:r>
              <a:rPr lang="en-US" dirty="0" err="1"/>
              <a:t>hdh</a:t>
            </a:r>
            <a:r>
              <a:rPr lang="en-US" dirty="0"/>
              <a:t> </a:t>
            </a:r>
            <a:r>
              <a:rPr lang="en-US" dirty="0" err="1"/>
              <a:t>olopoiousan</a:t>
            </a:r>
            <a:r>
              <a:rPr lang="en-US" dirty="0"/>
              <a:t> </a:t>
            </a:r>
            <a:r>
              <a:rPr lang="en-US" dirty="0" err="1"/>
              <a:t>ena</a:t>
            </a:r>
            <a:r>
              <a:rPr lang="en-US" dirty="0"/>
              <a:t> part of metaverse </a:t>
            </a:r>
            <a:r>
              <a:rPr lang="en-US" dirty="0" err="1"/>
              <a:t>alla</a:t>
            </a:r>
            <a:r>
              <a:rPr lang="en-US" dirty="0"/>
              <a:t> </a:t>
            </a:r>
            <a:r>
              <a:rPr lang="en-US" dirty="0" err="1"/>
              <a:t>loipi</a:t>
            </a:r>
            <a:r>
              <a:rPr lang="en-US" dirty="0"/>
              <a:t> to common infrastructure </a:t>
            </a:r>
            <a:r>
              <a:rPr lang="en-US" dirty="0" err="1"/>
              <a:t>gia</a:t>
            </a:r>
            <a:r>
              <a:rPr lang="en-US" dirty="0"/>
              <a:t> </a:t>
            </a:r>
            <a:r>
              <a:rPr lang="en-US" dirty="0" err="1"/>
              <a:t>plithwra</a:t>
            </a:r>
            <a:r>
              <a:rPr lang="en-US" dirty="0"/>
              <a:t> services </a:t>
            </a:r>
            <a:r>
              <a:rPr lang="en-US" dirty="0" err="1"/>
              <a:t>wste</a:t>
            </a:r>
            <a:r>
              <a:rPr lang="en-US" dirty="0"/>
              <a:t> </a:t>
            </a:r>
            <a:r>
              <a:rPr lang="en-US" dirty="0" err="1"/>
              <a:t>na</a:t>
            </a:r>
            <a:r>
              <a:rPr lang="en-US" dirty="0"/>
              <a:t> </a:t>
            </a:r>
            <a:r>
              <a:rPr lang="en-US" dirty="0" err="1"/>
              <a:t>auksithi</a:t>
            </a:r>
            <a:r>
              <a:rPr lang="en-US" dirty="0"/>
              <a:t> to “immersivity” – </a:t>
            </a:r>
            <a:r>
              <a:rPr lang="en-US" dirty="0" err="1"/>
              <a:t>na</a:t>
            </a:r>
            <a:r>
              <a:rPr lang="en-US" dirty="0"/>
              <a:t> </a:t>
            </a:r>
            <a:r>
              <a:rPr lang="en-US" dirty="0" err="1"/>
              <a:t>gini</a:t>
            </a:r>
            <a:r>
              <a:rPr lang="en-US" dirty="0"/>
              <a:t> </a:t>
            </a:r>
            <a:r>
              <a:rPr lang="en-US" dirty="0" err="1"/>
              <a:t>pio</a:t>
            </a:r>
            <a:r>
              <a:rPr lang="en-US" dirty="0"/>
              <a:t> </a:t>
            </a:r>
            <a:r>
              <a:rPr lang="en-US" dirty="0" err="1"/>
              <a:t>realistiko</a:t>
            </a:r>
            <a:r>
              <a:rPr lang="en-US" dirty="0"/>
              <a:t> </a:t>
            </a:r>
            <a:r>
              <a:rPr lang="en-US" dirty="0" err="1"/>
              <a:t>diladi</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4) </a:t>
            </a:r>
            <a:r>
              <a:rPr kumimoji="0" lang="en-US"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Diladi</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ta Gameplay Mechanics </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matrix</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12</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episis</a:t>
            </a:r>
            <a:r>
              <a:rPr lang="en-US" dirty="0"/>
              <a:t>) </a:t>
            </a:r>
            <a:r>
              <a:rPr lang="en-US" dirty="0" err="1"/>
              <a:t>Paratiroume</a:t>
            </a:r>
            <a:r>
              <a:rPr lang="en-US" dirty="0"/>
              <a:t> ta </a:t>
            </a:r>
            <a:r>
              <a:rPr lang="en-US" dirty="0" err="1"/>
              <a:t>dedomena</a:t>
            </a:r>
            <a:r>
              <a:rPr lang="en-US" dirty="0"/>
              <a:t> apo tin ISFE (</a:t>
            </a:r>
            <a:r>
              <a:rPr lang="en-US" dirty="0" err="1"/>
              <a:t>europes</a:t>
            </a:r>
            <a:r>
              <a:rPr lang="en-US" dirty="0"/>
              <a:t> video game industry) </a:t>
            </a:r>
            <a:r>
              <a:rPr lang="en-US" dirty="0" err="1"/>
              <a:t>gia</a:t>
            </a:r>
            <a:r>
              <a:rPr lang="en-US" dirty="0"/>
              <a:t> tin </a:t>
            </a:r>
            <a:r>
              <a:rPr lang="en-US" dirty="0" err="1"/>
              <a:t>gramiki</a:t>
            </a:r>
            <a:r>
              <a:rPr lang="en-US" dirty="0"/>
              <a:t> kai (</a:t>
            </a:r>
            <a:r>
              <a:rPr lang="en-US" dirty="0" err="1"/>
              <a:t>sxedon</a:t>
            </a:r>
            <a:r>
              <a:rPr lang="en-US" dirty="0"/>
              <a:t>) </a:t>
            </a:r>
            <a:r>
              <a:rPr lang="en-US" dirty="0" err="1"/>
              <a:t>ekthetiki</a:t>
            </a:r>
            <a:r>
              <a:rPr lang="en-US" dirty="0"/>
              <a:t> </a:t>
            </a:r>
            <a:r>
              <a:rPr lang="en-US" dirty="0" err="1"/>
              <a:t>auksisi</a:t>
            </a:r>
            <a:r>
              <a:rPr lang="en-US" dirty="0"/>
              <a:t> </a:t>
            </a:r>
            <a:r>
              <a:rPr lang="en-US" dirty="0" err="1"/>
              <a:t>twn</a:t>
            </a:r>
            <a:r>
              <a:rPr lang="en-US" dirty="0"/>
              <a:t> </a:t>
            </a:r>
            <a:r>
              <a:rPr lang="en-US" dirty="0" err="1"/>
              <a:t>teleutaion</a:t>
            </a:r>
            <a:r>
              <a:rPr lang="en-US" dirty="0"/>
              <a:t> </a:t>
            </a:r>
            <a:r>
              <a:rPr lang="en-US" dirty="0" err="1"/>
              <a:t>etwn</a:t>
            </a:r>
            <a:r>
              <a:rPr lang="en-US" dirty="0"/>
              <a:t> </a:t>
            </a:r>
            <a:r>
              <a:rPr lang="en-US" dirty="0" err="1"/>
              <a:t>idios</a:t>
            </a:r>
            <a:r>
              <a:rPr lang="en-US" dirty="0"/>
              <a:t> logo global pandemic</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3879428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Sto</a:t>
            </a:r>
            <a:r>
              <a:rPr lang="en-US" dirty="0"/>
              <a:t> flow of gaming simulation evolution </a:t>
            </a:r>
            <a:r>
              <a:rPr lang="en-US" dirty="0" err="1"/>
              <a:t>iparxi</a:t>
            </a:r>
            <a:r>
              <a:rPr lang="en-US" dirty="0"/>
              <a:t> I </a:t>
            </a:r>
            <a:r>
              <a:rPr lang="en-US" dirty="0" err="1"/>
              <a:t>akolouthia</a:t>
            </a:r>
            <a:r>
              <a:rPr lang="en-US" dirty="0"/>
              <a:t> hardware me ta </a:t>
            </a:r>
            <a:r>
              <a:rPr lang="en-US" dirty="0" err="1"/>
              <a:t>antoistoixa</a:t>
            </a:r>
            <a:r>
              <a:rPr lang="en-US" dirty="0"/>
              <a:t> </a:t>
            </a:r>
            <a:r>
              <a:rPr lang="en-US" dirty="0" err="1"/>
              <a:t>softwares</a:t>
            </a:r>
            <a:endParaRPr lang="en-US" dirty="0"/>
          </a:p>
          <a:p>
            <a:endParaRPr lang="en-US" dirty="0"/>
          </a:p>
          <a:p>
            <a:r>
              <a:rPr lang="en-US" dirty="0" err="1"/>
              <a:t>Sto</a:t>
            </a:r>
            <a:r>
              <a:rPr lang="en-US" dirty="0"/>
              <a:t> mobile </a:t>
            </a:r>
            <a:r>
              <a:rPr lang="en-US" dirty="0" err="1"/>
              <a:t>parousiastikan</a:t>
            </a:r>
            <a:r>
              <a:rPr lang="en-US" dirty="0"/>
              <a:t> oi </a:t>
            </a:r>
            <a:r>
              <a:rPr lang="en-US" dirty="0" err="1"/>
              <a:t>pio</a:t>
            </a:r>
            <a:r>
              <a:rPr lang="en-US" dirty="0"/>
              <a:t> </a:t>
            </a:r>
            <a:r>
              <a:rPr lang="en-US" dirty="0" err="1"/>
              <a:t>megales</a:t>
            </a:r>
            <a:r>
              <a:rPr lang="en-US" dirty="0"/>
              <a:t> </a:t>
            </a:r>
            <a:r>
              <a:rPr lang="en-US" dirty="0" err="1"/>
              <a:t>allages</a:t>
            </a:r>
            <a:r>
              <a:rPr lang="en-US" dirty="0"/>
              <a:t> </a:t>
            </a:r>
            <a:r>
              <a:rPr lang="en-US" dirty="0" err="1"/>
              <a:t>tou</a:t>
            </a:r>
            <a:r>
              <a:rPr lang="en-US" dirty="0"/>
              <a:t> gaming industry logo </a:t>
            </a:r>
            <a:r>
              <a:rPr lang="en-US" dirty="0" err="1"/>
              <a:t>foritotas</a:t>
            </a:r>
            <a:r>
              <a:rPr lang="en-US" dirty="0"/>
              <a:t> </a:t>
            </a:r>
            <a:r>
              <a:rPr lang="en-US" dirty="0" err="1"/>
              <a:t>alla</a:t>
            </a:r>
            <a:r>
              <a:rPr lang="en-US" dirty="0"/>
              <a:t> kai </a:t>
            </a:r>
            <a:r>
              <a:rPr lang="en-US" dirty="0" err="1"/>
              <a:t>dinatotites</a:t>
            </a:r>
            <a:r>
              <a:rPr lang="en-US" dirty="0"/>
              <a:t> Augmented Reality </a:t>
            </a:r>
            <a:r>
              <a:rPr lang="en-US" dirty="0" err="1"/>
              <a:t>opws</a:t>
            </a:r>
            <a:r>
              <a:rPr lang="en-US" dirty="0"/>
              <a:t> games kai diafora filtra real time selfies capture se social media </a:t>
            </a:r>
            <a:r>
              <a:rPr lang="en-US" dirty="0" err="1"/>
              <a:t>opws</a:t>
            </a:r>
            <a:r>
              <a:rPr lang="en-US" dirty="0"/>
              <a:t> px snapchat, Instagram</a:t>
            </a:r>
          </a:p>
          <a:p>
            <a:r>
              <a:rPr lang="en-US" dirty="0" err="1"/>
              <a:t>Episis</a:t>
            </a:r>
            <a:r>
              <a:rPr lang="en-US" dirty="0"/>
              <a:t> to AR </a:t>
            </a:r>
            <a:r>
              <a:rPr lang="en-US" dirty="0" err="1"/>
              <a:t>vasizetai</a:t>
            </a:r>
            <a:r>
              <a:rPr lang="en-US" dirty="0"/>
              <a:t> kai </a:t>
            </a:r>
            <a:r>
              <a:rPr lang="en-US" dirty="0" err="1"/>
              <a:t>sto</a:t>
            </a:r>
            <a:r>
              <a:rPr lang="en-US" dirty="0"/>
              <a:t> Computer vision kai </a:t>
            </a:r>
            <a:r>
              <a:rPr lang="en-US" dirty="0" err="1"/>
              <a:t>etsi</a:t>
            </a:r>
            <a:r>
              <a:rPr lang="en-US" dirty="0"/>
              <a:t> </a:t>
            </a:r>
            <a:r>
              <a:rPr lang="en-US" dirty="0" err="1"/>
              <a:t>kathista</a:t>
            </a:r>
            <a:r>
              <a:rPr lang="en-US" dirty="0"/>
              <a:t> tin </a:t>
            </a:r>
            <a:r>
              <a:rPr lang="en-US" dirty="0" err="1"/>
              <a:t>xristi</a:t>
            </a:r>
            <a:r>
              <a:rPr lang="en-US" dirty="0"/>
              <a:t> </a:t>
            </a:r>
            <a:r>
              <a:rPr lang="en-US" dirty="0" err="1"/>
              <a:t>kameras</a:t>
            </a:r>
            <a:r>
              <a:rPr lang="en-US" dirty="0"/>
              <a:t> </a:t>
            </a:r>
            <a:r>
              <a:rPr lang="en-US" dirty="0" err="1"/>
              <a:t>aparaititi</a:t>
            </a:r>
            <a:r>
              <a:rPr lang="en-US" dirty="0"/>
              <a:t> </a:t>
            </a:r>
            <a:r>
              <a:rPr lang="en-US" dirty="0" err="1"/>
              <a:t>sto</a:t>
            </a:r>
            <a:r>
              <a:rPr lang="en-US" dirty="0"/>
              <a:t> </a:t>
            </a:r>
            <a:r>
              <a:rPr lang="en-US" dirty="0" err="1"/>
              <a:t>na</a:t>
            </a:r>
            <a:r>
              <a:rPr lang="en-US" dirty="0"/>
              <a:t> </a:t>
            </a:r>
            <a:r>
              <a:rPr lang="en-US" dirty="0" err="1"/>
              <a:t>kani</a:t>
            </a:r>
            <a:r>
              <a:rPr lang="en-US" dirty="0"/>
              <a:t> augment </a:t>
            </a:r>
            <a:r>
              <a:rPr lang="en-US" dirty="0" err="1"/>
              <a:t>ena</a:t>
            </a:r>
            <a:r>
              <a:rPr lang="en-US" dirty="0"/>
              <a:t> virtual object </a:t>
            </a:r>
            <a:r>
              <a:rPr lang="en-US" dirty="0" err="1"/>
              <a:t>enswmatwsi</a:t>
            </a:r>
            <a:r>
              <a:rPr lang="en-US" dirty="0"/>
              <a:t> </a:t>
            </a:r>
            <a:r>
              <a:rPr lang="en-US" dirty="0" err="1"/>
              <a:t>sto</a:t>
            </a:r>
            <a:r>
              <a:rPr lang="en-US" dirty="0"/>
              <a:t> physical world</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3101358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Iparxi</a:t>
            </a:r>
            <a:r>
              <a:rPr lang="en-US" dirty="0"/>
              <a:t> kai to MR (mixed reality) </a:t>
            </a:r>
            <a:r>
              <a:rPr lang="en-US" dirty="0" err="1"/>
              <a:t>pu</a:t>
            </a:r>
            <a:r>
              <a:rPr lang="en-US" dirty="0"/>
              <a:t> </a:t>
            </a:r>
            <a:r>
              <a:rPr lang="en-US" dirty="0" err="1"/>
              <a:t>ine</a:t>
            </a:r>
            <a:r>
              <a:rPr lang="en-US" dirty="0"/>
              <a:t> </a:t>
            </a:r>
            <a:r>
              <a:rPr lang="en-US" dirty="0" err="1"/>
              <a:t>anamesa</a:t>
            </a:r>
            <a:r>
              <a:rPr lang="en-US" dirty="0"/>
              <a:t> se AR-VR </a:t>
            </a:r>
            <a:r>
              <a:rPr lang="en-US" dirty="0" err="1"/>
              <a:t>kati</a:t>
            </a:r>
            <a:r>
              <a:rPr lang="en-US" dirty="0"/>
              <a:t> </a:t>
            </a:r>
            <a:r>
              <a:rPr lang="en-US" dirty="0" err="1"/>
              <a:t>san</a:t>
            </a:r>
            <a:r>
              <a:rPr lang="en-US" dirty="0"/>
              <a:t> </a:t>
            </a:r>
            <a:r>
              <a:rPr lang="en-US" dirty="0" err="1"/>
              <a:t>pio</a:t>
            </a:r>
            <a:r>
              <a:rPr lang="en-US" dirty="0"/>
              <a:t> advanced AR me </a:t>
            </a:r>
            <a:r>
              <a:rPr lang="en-US" dirty="0" err="1"/>
              <a:t>pio</a:t>
            </a:r>
            <a:r>
              <a:rPr lang="en-US" dirty="0"/>
              <a:t> </a:t>
            </a:r>
            <a:r>
              <a:rPr lang="en-US" dirty="0" err="1"/>
              <a:t>megala</a:t>
            </a:r>
            <a:r>
              <a:rPr lang="en-US" dirty="0"/>
              <a:t> HMD (head mounted display) </a:t>
            </a:r>
            <a:r>
              <a:rPr lang="en-US" dirty="0" err="1"/>
              <a:t>siskeues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1184286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roadmap tis </a:t>
            </a:r>
            <a:r>
              <a:rPr lang="en-US" dirty="0" err="1"/>
              <a:t>texnologias</a:t>
            </a:r>
            <a:endParaRPr lang="en-US" dirty="0"/>
          </a:p>
          <a:p>
            <a:r>
              <a:rPr lang="en-US" dirty="0"/>
              <a:t>Gia </a:t>
            </a:r>
            <a:r>
              <a:rPr lang="en-US" dirty="0" err="1"/>
              <a:t>na</a:t>
            </a:r>
            <a:r>
              <a:rPr lang="en-US" dirty="0"/>
              <a:t> </a:t>
            </a:r>
            <a:r>
              <a:rPr lang="en-US" dirty="0" err="1"/>
              <a:t>gini</a:t>
            </a:r>
            <a:r>
              <a:rPr lang="en-US" dirty="0"/>
              <a:t> auto </a:t>
            </a:r>
            <a:r>
              <a:rPr lang="en-US" dirty="0" err="1"/>
              <a:t>pragmatikotita</a:t>
            </a:r>
            <a:r>
              <a:rPr lang="en-US" dirty="0"/>
              <a:t> </a:t>
            </a:r>
            <a:r>
              <a:rPr lang="en-US" dirty="0" err="1"/>
              <a:t>prepei</a:t>
            </a:r>
            <a:r>
              <a:rPr lang="en-US" dirty="0"/>
              <a:t> </a:t>
            </a:r>
            <a:r>
              <a:rPr lang="en-US" dirty="0" err="1"/>
              <a:t>na</a:t>
            </a:r>
            <a:r>
              <a:rPr lang="en-US" dirty="0"/>
              <a:t> </a:t>
            </a:r>
            <a:r>
              <a:rPr lang="en-US" dirty="0" err="1"/>
              <a:t>iparksi</a:t>
            </a:r>
            <a:r>
              <a:rPr lang="en-US" dirty="0"/>
              <a:t> kai I </a:t>
            </a:r>
            <a:r>
              <a:rPr lang="en-US" dirty="0" err="1"/>
              <a:t>antistoixi</a:t>
            </a:r>
            <a:r>
              <a:rPr lang="en-US" dirty="0"/>
              <a:t> </a:t>
            </a:r>
            <a:r>
              <a:rPr lang="en-US" dirty="0" err="1"/>
              <a:t>ipodomi</a:t>
            </a:r>
            <a:r>
              <a:rPr lang="en-US" dirty="0"/>
              <a:t> kai </a:t>
            </a:r>
            <a:r>
              <a:rPr lang="en-US" dirty="0" err="1"/>
              <a:t>texnologies</a:t>
            </a:r>
            <a:r>
              <a:rPr lang="en-US" dirty="0"/>
              <a:t>, </a:t>
            </a:r>
            <a:r>
              <a:rPr lang="en-US" dirty="0" err="1"/>
              <a:t>ecosystimata</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13048524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t>
            </a:r>
            <a:r>
              <a:rPr lang="en-US" dirty="0" err="1"/>
              <a:t>sinwliko</a:t>
            </a:r>
            <a:r>
              <a:rPr lang="en-US" dirty="0"/>
              <a:t> </a:t>
            </a:r>
            <a:r>
              <a:rPr lang="en-US" dirty="0" err="1"/>
              <a:t>ipersinolo</a:t>
            </a:r>
            <a:r>
              <a:rPr lang="en-US" dirty="0"/>
              <a:t> </a:t>
            </a:r>
            <a:r>
              <a:rPr lang="en-US" dirty="0" err="1"/>
              <a:t>pu</a:t>
            </a:r>
            <a:r>
              <a:rPr lang="en-US" dirty="0"/>
              <a:t> </a:t>
            </a:r>
            <a:r>
              <a:rPr lang="en-US" dirty="0" err="1"/>
              <a:t>apotelei</a:t>
            </a:r>
            <a:r>
              <a:rPr lang="en-US" dirty="0"/>
              <a:t> to metaverse kai poia </a:t>
            </a:r>
            <a:r>
              <a:rPr lang="en-US" dirty="0" err="1"/>
              <a:t>kommatia</a:t>
            </a:r>
            <a:r>
              <a:rPr lang="en-US" dirty="0"/>
              <a:t> </a:t>
            </a:r>
            <a:r>
              <a:rPr lang="en-US" dirty="0" err="1"/>
              <a:t>prepei</a:t>
            </a:r>
            <a:r>
              <a:rPr lang="en-US" dirty="0"/>
              <a:t> </a:t>
            </a:r>
            <a:r>
              <a:rPr lang="en-US" dirty="0" err="1"/>
              <a:t>na</a:t>
            </a:r>
            <a:r>
              <a:rPr lang="en-US" dirty="0"/>
              <a:t> </a:t>
            </a:r>
            <a:r>
              <a:rPr lang="en-US" dirty="0" err="1"/>
              <a:t>siniparskoun</a:t>
            </a:r>
            <a:r>
              <a:rPr lang="en-US" dirty="0"/>
              <a:t> </a:t>
            </a:r>
            <a:r>
              <a:rPr lang="en-US" dirty="0" err="1"/>
              <a:t>wste</a:t>
            </a:r>
            <a:r>
              <a:rPr lang="en-US" dirty="0"/>
              <a:t> </a:t>
            </a:r>
            <a:r>
              <a:rPr lang="en-US" dirty="0" err="1"/>
              <a:t>na</a:t>
            </a:r>
            <a:r>
              <a:rPr lang="en-US" dirty="0"/>
              <a:t> </a:t>
            </a:r>
            <a:r>
              <a:rPr lang="en-US" dirty="0" err="1"/>
              <a:t>litourgisi</a:t>
            </a:r>
            <a:r>
              <a:rPr lang="en-US" dirty="0"/>
              <a:t>. </a:t>
            </a:r>
            <a:r>
              <a:rPr lang="en-US" dirty="0" err="1"/>
              <a:t>Blepoume</a:t>
            </a:r>
            <a:r>
              <a:rPr lang="en-US" dirty="0"/>
              <a:t> tin </a:t>
            </a:r>
            <a:r>
              <a:rPr lang="en-US" dirty="0" err="1"/>
              <a:t>enwsi</a:t>
            </a:r>
            <a:r>
              <a:rPr lang="en-US" dirty="0"/>
              <a:t> </a:t>
            </a:r>
            <a:r>
              <a:rPr lang="en-US" dirty="0" err="1"/>
              <a:t>olwn</a:t>
            </a:r>
            <a:r>
              <a:rPr lang="en-US" dirty="0"/>
              <a:t> ton </a:t>
            </a:r>
            <a:r>
              <a:rPr lang="en-US" dirty="0" err="1"/>
              <a:t>ipodwmon</a:t>
            </a:r>
            <a:r>
              <a:rPr lang="en-US" dirty="0"/>
              <a:t> se </a:t>
            </a:r>
            <a:r>
              <a:rPr lang="en-US" dirty="0" err="1"/>
              <a:t>drasi</a:t>
            </a:r>
            <a:r>
              <a:rPr lang="en-US" dirty="0"/>
              <a:t> </a:t>
            </a:r>
            <a:r>
              <a:rPr lang="en-US" dirty="0" err="1"/>
              <a:t>metaksi</a:t>
            </a:r>
            <a:r>
              <a:rPr lang="en-US" dirty="0"/>
              <a:t> </a:t>
            </a:r>
            <a:r>
              <a:rPr lang="en-US" dirty="0" err="1"/>
              <a:t>tous</a:t>
            </a:r>
            <a:r>
              <a:rPr lang="en-US" dirty="0"/>
              <a:t> </a:t>
            </a:r>
            <a:r>
              <a:rPr lang="en-US" dirty="0" err="1"/>
              <a:t>toso</a:t>
            </a:r>
            <a:r>
              <a:rPr lang="en-US" dirty="0"/>
              <a:t> se proactive </a:t>
            </a:r>
            <a:r>
              <a:rPr lang="en-US" dirty="0" err="1"/>
              <a:t>oso</a:t>
            </a:r>
            <a:r>
              <a:rPr lang="en-US" dirty="0"/>
              <a:t> kai reactive katastasi.</a:t>
            </a:r>
          </a:p>
          <a:p>
            <a:endParaRPr lang="en-US" dirty="0"/>
          </a:p>
          <a:p>
            <a:r>
              <a:rPr lang="en-US" dirty="0" err="1"/>
              <a:t>Episis</a:t>
            </a:r>
            <a:r>
              <a:rPr lang="en-US" dirty="0"/>
              <a:t>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 me 5G kai fiber </a:t>
            </a:r>
            <a:r>
              <a:rPr lang="en-US" dirty="0" err="1"/>
              <a:t>diktia</a:t>
            </a:r>
            <a:r>
              <a:rPr lang="en-US" dirty="0"/>
              <a:t> ta </a:t>
            </a:r>
            <a:r>
              <a:rPr lang="en-US" dirty="0" err="1"/>
              <a:t>Xriazomaste</a:t>
            </a:r>
            <a:r>
              <a:rPr lang="en-US" dirty="0"/>
              <a:t> </a:t>
            </a:r>
            <a:r>
              <a:rPr lang="en-US" dirty="0" err="1"/>
              <a:t>gia</a:t>
            </a:r>
            <a:r>
              <a:rPr lang="en-US" dirty="0"/>
              <a:t> low latency </a:t>
            </a:r>
            <a:r>
              <a:rPr lang="en-US" dirty="0" err="1"/>
              <a:t>wste</a:t>
            </a:r>
            <a:r>
              <a:rPr lang="en-US" dirty="0"/>
              <a:t> No motion </a:t>
            </a:r>
            <a:r>
              <a:rPr lang="en-US" dirty="0" err="1"/>
              <a:t>sickeness</a:t>
            </a:r>
            <a:r>
              <a:rPr lang="en-US" dirty="0"/>
              <a:t> </a:t>
            </a:r>
            <a:r>
              <a:rPr lang="en-US" dirty="0" err="1"/>
              <a:t>gia</a:t>
            </a:r>
            <a:r>
              <a:rPr lang="en-US" dirty="0"/>
              <a:t> VR/MR</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2750057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Ipodomi</a:t>
            </a:r>
            <a:r>
              <a:rPr lang="en-US" dirty="0"/>
              <a:t> apo </a:t>
            </a:r>
            <a:r>
              <a:rPr lang="en-US" dirty="0" err="1"/>
              <a:t>arxitektonikes</a:t>
            </a:r>
            <a:r>
              <a:rPr lang="en-US" dirty="0"/>
              <a:t> </a:t>
            </a:r>
            <a:r>
              <a:rPr lang="en-US" dirty="0" err="1"/>
              <a:t>prodiagrafes</a:t>
            </a:r>
            <a:r>
              <a:rPr lang="en-US" dirty="0"/>
              <a:t> kai </a:t>
            </a:r>
            <a:r>
              <a:rPr lang="en-US" dirty="0" err="1"/>
              <a:t>pliroforiwn</a:t>
            </a:r>
            <a:r>
              <a:rPr lang="en-US" dirty="0"/>
              <a:t> </a:t>
            </a:r>
            <a:r>
              <a:rPr lang="en-US" dirty="0" err="1"/>
              <a:t>p.x</a:t>
            </a:r>
            <a:r>
              <a:rPr lang="en-US" dirty="0"/>
              <a:t>. TOGAF (</a:t>
            </a:r>
            <a:r>
              <a:rPr lang="en-US" b="0" i="0" dirty="0">
                <a:solidFill>
                  <a:srgbClr val="BDC1C6"/>
                </a:solidFill>
                <a:effectLst/>
                <a:latin typeface="arial" panose="020B0604020202020204" pitchFamily="34" charset="0"/>
              </a:rPr>
              <a:t>enterprise architecture framework)</a:t>
            </a:r>
            <a:r>
              <a:rPr lang="en-US" b="0" dirty="0"/>
              <a:t> </a:t>
            </a:r>
            <a:r>
              <a:rPr lang="en-US" dirty="0"/>
              <a:t>&amp; ITIL (library </a:t>
            </a:r>
            <a:r>
              <a:rPr lang="en-US" dirty="0" err="1"/>
              <a:t>gia</a:t>
            </a:r>
            <a:r>
              <a:rPr lang="en-US" dirty="0"/>
              <a:t> best IT activities best practices) </a:t>
            </a:r>
            <a:r>
              <a:rPr lang="en-US" dirty="0" err="1"/>
              <a:t>gia</a:t>
            </a:r>
            <a:r>
              <a:rPr lang="en-US" dirty="0"/>
              <a:t> tin </a:t>
            </a:r>
            <a:r>
              <a:rPr lang="en-US" dirty="0" err="1"/>
              <a:t>iparksi</a:t>
            </a:r>
            <a:r>
              <a:rPr lang="en-US" dirty="0"/>
              <a:t> ton ITSM (Information Technology service management) services </a:t>
            </a:r>
            <a:r>
              <a:rPr lang="en-US" dirty="0" err="1"/>
              <a:t>pu</a:t>
            </a:r>
            <a:r>
              <a:rPr lang="en-US" dirty="0"/>
              <a:t> xriazetai </a:t>
            </a:r>
            <a:r>
              <a:rPr lang="en-US" dirty="0" err="1"/>
              <a:t>ena</a:t>
            </a:r>
            <a:r>
              <a:rPr lang="en-US" dirty="0"/>
              <a:t> business</a:t>
            </a:r>
          </a:p>
          <a:p>
            <a:r>
              <a:rPr lang="en-US" dirty="0"/>
              <a:t>Se </a:t>
            </a:r>
            <a:r>
              <a:rPr lang="en-US" dirty="0" err="1"/>
              <a:t>texnologiko</a:t>
            </a:r>
            <a:r>
              <a:rPr lang="en-US" dirty="0"/>
              <a:t> </a:t>
            </a:r>
            <a:r>
              <a:rPr lang="en-US" dirty="0" err="1"/>
              <a:t>tomea</a:t>
            </a:r>
            <a:r>
              <a:rPr lang="en-US" dirty="0"/>
              <a:t> </a:t>
            </a:r>
            <a:r>
              <a:rPr lang="en-US" dirty="0" err="1"/>
              <a:t>alla</a:t>
            </a:r>
            <a:r>
              <a:rPr lang="en-US" dirty="0"/>
              <a:t> kai ta </a:t>
            </a:r>
            <a:r>
              <a:rPr lang="en-US" dirty="0" err="1"/>
              <a:t>ikosistimata</a:t>
            </a:r>
            <a:r>
              <a:rPr lang="en-US" dirty="0"/>
              <a:t> </a:t>
            </a:r>
            <a:r>
              <a:rPr lang="en-US" dirty="0" err="1"/>
              <a:t>pu</a:t>
            </a:r>
            <a:r>
              <a:rPr lang="en-US" dirty="0"/>
              <a:t> to </a:t>
            </a:r>
            <a:r>
              <a:rPr lang="en-US" dirty="0" err="1"/>
              <a:t>apartizoun</a:t>
            </a:r>
            <a:r>
              <a:rPr lang="en-US" dirty="0"/>
              <a:t>/</a:t>
            </a:r>
            <a:r>
              <a:rPr lang="en-US" dirty="0" err="1"/>
              <a:t>peribaloun</a:t>
            </a:r>
            <a:r>
              <a:rPr lang="en-US" dirty="0"/>
              <a:t> </a:t>
            </a:r>
            <a:r>
              <a:rPr lang="en-US" dirty="0" err="1"/>
              <a:t>wste</a:t>
            </a:r>
            <a:r>
              <a:rPr lang="en-US" dirty="0"/>
              <a:t> </a:t>
            </a:r>
            <a:r>
              <a:rPr lang="en-US" dirty="0" err="1"/>
              <a:t>na</a:t>
            </a:r>
            <a:r>
              <a:rPr lang="en-US" dirty="0"/>
              <a:t> </a:t>
            </a:r>
            <a:r>
              <a:rPr lang="en-US" dirty="0" err="1"/>
              <a:t>iparskoun</a:t>
            </a:r>
            <a:r>
              <a:rPr lang="en-US" dirty="0"/>
              <a:t> </a:t>
            </a:r>
            <a:r>
              <a:rPr lang="en-US" dirty="0" err="1"/>
              <a:t>diepafes</a:t>
            </a:r>
            <a:r>
              <a:rPr lang="en-US" dirty="0"/>
              <a:t> </a:t>
            </a:r>
            <a:r>
              <a:rPr lang="en-US" dirty="0" err="1"/>
              <a:t>epikoinwnias</a:t>
            </a:r>
            <a:r>
              <a:rPr lang="en-US" dirty="0"/>
              <a:t> </a:t>
            </a:r>
            <a:r>
              <a:rPr lang="en-US" dirty="0" err="1"/>
              <a:t>metaksi</a:t>
            </a:r>
            <a:r>
              <a:rPr lang="en-US" dirty="0"/>
              <a:t> </a:t>
            </a:r>
            <a:r>
              <a:rPr lang="en-US" dirty="0" err="1"/>
              <a:t>tous</a:t>
            </a:r>
            <a:r>
              <a:rPr lang="en-US" dirty="0"/>
              <a:t> </a:t>
            </a:r>
            <a:r>
              <a:rPr lang="en-US" dirty="0" err="1"/>
              <a:t>alla</a:t>
            </a:r>
            <a:r>
              <a:rPr lang="en-US" dirty="0"/>
              <a:t> kai streamlined workflow </a:t>
            </a:r>
            <a:r>
              <a:rPr lang="en-US" dirty="0" err="1"/>
              <a:t>litourgias</a:t>
            </a:r>
            <a:r>
              <a:rPr lang="en-US" dirty="0"/>
              <a:t> </a:t>
            </a:r>
            <a:r>
              <a:rPr lang="en-US" dirty="0" err="1"/>
              <a:t>tous</a:t>
            </a:r>
            <a:r>
              <a:rPr lang="en-US" dirty="0"/>
              <a:t> apo </a:t>
            </a:r>
            <a:r>
              <a:rPr lang="en-US" dirty="0" err="1"/>
              <a:t>xrhstes</a:t>
            </a:r>
            <a:r>
              <a:rPr lang="en-US" dirty="0"/>
              <a:t> kai automation processes... (</a:t>
            </a:r>
            <a:r>
              <a:rPr lang="en-US" dirty="0" err="1"/>
              <a:t>Diladi</a:t>
            </a:r>
            <a:r>
              <a:rPr lang="en-US" dirty="0"/>
              <a:t>) Na </a:t>
            </a:r>
            <a:r>
              <a:rPr lang="en-US" dirty="0" err="1"/>
              <a:t>iparxi</a:t>
            </a:r>
            <a:r>
              <a:rPr lang="en-US" dirty="0"/>
              <a:t> </a:t>
            </a:r>
            <a:r>
              <a:rPr lang="en-US" dirty="0" err="1"/>
              <a:t>elenxos</a:t>
            </a:r>
            <a:r>
              <a:rPr lang="en-US" dirty="0"/>
              <a:t> (proactive katastasi)</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12993069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paratiroume</a:t>
            </a:r>
            <a:r>
              <a:rPr lang="en-US" dirty="0"/>
              <a:t> </a:t>
            </a:r>
            <a:r>
              <a:rPr lang="en-US" dirty="0" err="1"/>
              <a:t>pws</a:t>
            </a:r>
            <a:r>
              <a:rPr lang="en-US" dirty="0"/>
              <a:t> </a:t>
            </a:r>
            <a:r>
              <a:rPr lang="en-US" dirty="0" err="1"/>
              <a:t>allilosindeontai</a:t>
            </a:r>
            <a:r>
              <a:rPr lang="en-US" dirty="0"/>
              <a:t> </a:t>
            </a:r>
            <a:r>
              <a:rPr lang="en-US" dirty="0" err="1"/>
              <a:t>istorika</a:t>
            </a:r>
            <a:r>
              <a:rPr lang="en-US" dirty="0"/>
              <a:t> </a:t>
            </a:r>
            <a:r>
              <a:rPr lang="en-US" dirty="0" err="1"/>
              <a:t>metaksi</a:t>
            </a:r>
            <a:r>
              <a:rPr lang="en-US" dirty="0"/>
              <a:t> </a:t>
            </a:r>
            <a:r>
              <a:rPr lang="en-US" dirty="0" err="1"/>
              <a:t>tous</a:t>
            </a:r>
            <a:r>
              <a:rPr lang="en-US" dirty="0"/>
              <a:t> kai </a:t>
            </a:r>
            <a:r>
              <a:rPr lang="en-US" dirty="0" err="1"/>
              <a:t>stis</a:t>
            </a:r>
            <a:r>
              <a:rPr lang="en-US" dirty="0"/>
              <a:t> </a:t>
            </a:r>
            <a:r>
              <a:rPr lang="en-US" dirty="0" err="1"/>
              <a:t>asirmates</a:t>
            </a:r>
            <a:r>
              <a:rPr lang="en-US" dirty="0"/>
              <a:t> kai fixed </a:t>
            </a:r>
            <a:r>
              <a:rPr lang="en-US" dirty="0" err="1"/>
              <a:t>texnologies</a:t>
            </a:r>
            <a:r>
              <a:rPr lang="en-US" dirty="0"/>
              <a:t> </a:t>
            </a:r>
            <a:r>
              <a:rPr lang="en-US" dirty="0" err="1"/>
              <a:t>paroxwn</a:t>
            </a:r>
            <a:r>
              <a:rPr lang="en-US" dirty="0"/>
              <a:t> </a:t>
            </a:r>
            <a:r>
              <a:rPr lang="en-US" dirty="0" err="1"/>
              <a:t>iperesiwn</a:t>
            </a:r>
            <a:r>
              <a:rPr lang="en-US" dirty="0"/>
              <a:t> (SP)</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Xriazomaste</a:t>
            </a:r>
            <a:r>
              <a:rPr lang="en-US" dirty="0"/>
              <a:t> low latency </a:t>
            </a:r>
            <a:r>
              <a:rPr lang="en-US" dirty="0" err="1"/>
              <a:t>gia</a:t>
            </a:r>
            <a:r>
              <a:rPr lang="en-US" dirty="0"/>
              <a:t> No motion </a:t>
            </a:r>
            <a:r>
              <a:rPr lang="en-US" dirty="0" err="1"/>
              <a:t>sickeness</a:t>
            </a:r>
            <a:r>
              <a:rPr lang="en-US" dirty="0"/>
              <a:t> </a:t>
            </a:r>
            <a:r>
              <a:rPr lang="en-US" dirty="0" err="1"/>
              <a:t>gia</a:t>
            </a:r>
            <a:r>
              <a:rPr lang="en-US" dirty="0"/>
              <a:t> VR/MR</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3310723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Eimai</a:t>
            </a:r>
            <a:r>
              <a:rPr lang="en-US" dirty="0"/>
              <a:t> o Markou Mixail</a:t>
            </a:r>
          </a:p>
          <a:p>
            <a:endParaRPr lang="en-US" dirty="0"/>
          </a:p>
          <a:p>
            <a:r>
              <a:rPr lang="en-US" dirty="0" err="1"/>
              <a:t>Asxoloume</a:t>
            </a:r>
            <a:r>
              <a:rPr lang="en-US" dirty="0"/>
              <a:t> </a:t>
            </a:r>
            <a:r>
              <a:rPr lang="en-US" dirty="0" err="1"/>
              <a:t>idios</a:t>
            </a:r>
            <a:r>
              <a:rPr lang="en-US" dirty="0"/>
              <a:t> </a:t>
            </a:r>
            <a:r>
              <a:rPr lang="en-US" dirty="0" err="1"/>
              <a:t>sto</a:t>
            </a:r>
            <a:r>
              <a:rPr lang="en-US" dirty="0"/>
              <a:t> </a:t>
            </a:r>
            <a:r>
              <a:rPr lang="en-US" dirty="0" err="1"/>
              <a:t>parelthon</a:t>
            </a:r>
            <a:r>
              <a:rPr lang="en-US" dirty="0"/>
              <a:t> poly me cisco enterprise </a:t>
            </a:r>
            <a:r>
              <a:rPr lang="en-US" dirty="0" err="1"/>
              <a:t>diktia</a:t>
            </a:r>
            <a:r>
              <a:rPr lang="en-US" dirty="0"/>
              <a:t> ixa tin eukairia </a:t>
            </a:r>
            <a:r>
              <a:rPr lang="en-US" dirty="0" err="1"/>
              <a:t>na</a:t>
            </a:r>
            <a:r>
              <a:rPr lang="en-US" dirty="0"/>
              <a:t> </a:t>
            </a:r>
            <a:r>
              <a:rPr lang="en-US" dirty="0" err="1"/>
              <a:t>ekpaideuto</a:t>
            </a:r>
            <a:r>
              <a:rPr lang="en-US" dirty="0"/>
              <a:t> apo </a:t>
            </a:r>
            <a:r>
              <a:rPr lang="en-US" dirty="0" err="1"/>
              <a:t>tous</a:t>
            </a:r>
            <a:r>
              <a:rPr lang="en-US" dirty="0"/>
              <a:t> </a:t>
            </a:r>
            <a:r>
              <a:rPr lang="en-US" dirty="0" err="1"/>
              <a:t>kaliterous</a:t>
            </a:r>
            <a:r>
              <a:rPr lang="en-US" dirty="0"/>
              <a:t> se </a:t>
            </a:r>
            <a:r>
              <a:rPr lang="en-US" dirty="0" err="1"/>
              <a:t>athina</a:t>
            </a:r>
            <a:r>
              <a:rPr lang="en-US" dirty="0"/>
              <a:t> kai Thessaloniki apo </a:t>
            </a:r>
            <a:r>
              <a:rPr lang="en-US" dirty="0" err="1"/>
              <a:t>paroxous</a:t>
            </a:r>
            <a:r>
              <a:rPr lang="en-US" dirty="0"/>
              <a:t> </a:t>
            </a:r>
            <a:r>
              <a:rPr lang="en-US" dirty="0" err="1"/>
              <a:t>opws</a:t>
            </a:r>
            <a:r>
              <a:rPr lang="en-US" dirty="0"/>
              <a:t> vodafone, OTE</a:t>
            </a:r>
          </a:p>
          <a:p>
            <a:endParaRPr lang="en-US" dirty="0"/>
          </a:p>
          <a:p>
            <a:r>
              <a:rPr lang="en-US" dirty="0"/>
              <a:t>Pleon </a:t>
            </a:r>
            <a:r>
              <a:rPr lang="en-US" dirty="0" err="1"/>
              <a:t>epikentronomai</a:t>
            </a:r>
            <a:r>
              <a:rPr lang="en-US" dirty="0"/>
              <a:t> </a:t>
            </a:r>
            <a:r>
              <a:rPr lang="en-US" dirty="0" err="1"/>
              <a:t>sto</a:t>
            </a:r>
            <a:r>
              <a:rPr lang="en-US" dirty="0"/>
              <a:t> virtual world </a:t>
            </a:r>
            <a:r>
              <a:rPr lang="en-US" dirty="0" err="1"/>
              <a:t>p.x</a:t>
            </a:r>
            <a:r>
              <a:rPr lang="en-US" dirty="0"/>
              <a:t>. video-games, serious games (</a:t>
            </a:r>
            <a:r>
              <a:rPr lang="en-US" dirty="0" err="1"/>
              <a:t>thelo</a:t>
            </a:r>
            <a:r>
              <a:rPr lang="en-US" dirty="0"/>
              <a:t> </a:t>
            </a:r>
            <a:r>
              <a:rPr lang="en-US" dirty="0" err="1"/>
              <a:t>na</a:t>
            </a:r>
            <a:r>
              <a:rPr lang="en-US" dirty="0"/>
              <a:t> </a:t>
            </a:r>
            <a:r>
              <a:rPr lang="en-US" dirty="0" err="1"/>
              <a:t>asxolitho</a:t>
            </a:r>
            <a:r>
              <a:rPr lang="en-US" dirty="0"/>
              <a:t>)</a:t>
            </a:r>
          </a:p>
          <a:p>
            <a:endParaRPr lang="en-US" dirty="0"/>
          </a:p>
          <a:p>
            <a:r>
              <a:rPr lang="en-US" dirty="0" err="1"/>
              <a:t>Sto</a:t>
            </a:r>
            <a:r>
              <a:rPr lang="en-US" dirty="0"/>
              <a:t> GitHub </a:t>
            </a:r>
            <a:r>
              <a:rPr lang="en-US" dirty="0" err="1"/>
              <a:t>tha</a:t>
            </a:r>
            <a:r>
              <a:rPr lang="en-US" dirty="0"/>
              <a:t> </a:t>
            </a:r>
            <a:r>
              <a:rPr lang="en-US" dirty="0" err="1"/>
              <a:t>brite</a:t>
            </a:r>
            <a:r>
              <a:rPr lang="en-US" dirty="0"/>
              <a:t> </a:t>
            </a:r>
            <a:r>
              <a:rPr lang="en-US" dirty="0" err="1"/>
              <a:t>ena</a:t>
            </a:r>
            <a:r>
              <a:rPr lang="en-US" dirty="0"/>
              <a:t> portfolio style README.md front-page me ola ta link </a:t>
            </a:r>
            <a:r>
              <a:rPr lang="en-US" dirty="0" err="1"/>
              <a:t>pu</a:t>
            </a:r>
            <a:r>
              <a:rPr lang="en-US" dirty="0"/>
              <a:t> </a:t>
            </a:r>
            <a:r>
              <a:rPr lang="en-US" dirty="0" err="1"/>
              <a:t>sxetizontai</a:t>
            </a:r>
            <a:r>
              <a:rPr lang="en-US" dirty="0"/>
              <a:t> me emena.</a:t>
            </a:r>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22402349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Gia tin ilopoihsh gameplay mechanics kai deploy </a:t>
            </a:r>
            <a:r>
              <a:rPr lang="en-US" dirty="0" err="1"/>
              <a:t>sto</a:t>
            </a:r>
            <a:r>
              <a:rPr lang="en-US" dirty="0"/>
              <a:t> public cloud </a:t>
            </a:r>
            <a:r>
              <a:rPr lang="en-US" dirty="0" err="1"/>
              <a:t>tha</a:t>
            </a:r>
            <a:r>
              <a:rPr lang="en-US" dirty="0"/>
              <a:t> </a:t>
            </a:r>
            <a:r>
              <a:rPr lang="en-US" dirty="0" err="1"/>
              <a:t>xriasti</a:t>
            </a:r>
            <a:r>
              <a:rPr lang="en-US" dirty="0"/>
              <a:t> </a:t>
            </a:r>
            <a:r>
              <a:rPr lang="en-US" dirty="0" err="1"/>
              <a:t>profanws</a:t>
            </a:r>
            <a:r>
              <a:rPr lang="en-US" dirty="0"/>
              <a:t> </a:t>
            </a:r>
            <a:r>
              <a:rPr lang="en-US" dirty="0" err="1"/>
              <a:t>na</a:t>
            </a:r>
            <a:r>
              <a:rPr lang="en-US" dirty="0"/>
              <a:t> </a:t>
            </a:r>
            <a:r>
              <a:rPr lang="en-US" dirty="0" err="1"/>
              <a:t>gini</a:t>
            </a:r>
            <a:r>
              <a:rPr lang="en-US" dirty="0"/>
              <a:t> host se server me dynamic resize ton system resources </a:t>
            </a:r>
            <a:r>
              <a:rPr lang="en-US" dirty="0" err="1"/>
              <a:t>simfwna</a:t>
            </a:r>
            <a:r>
              <a:rPr lang="en-US" dirty="0"/>
              <a:t> me ton </a:t>
            </a:r>
            <a:r>
              <a:rPr lang="en-US" dirty="0" err="1"/>
              <a:t>apaitisewn</a:t>
            </a:r>
            <a:r>
              <a:rPr lang="en-US" dirty="0"/>
              <a:t> </a:t>
            </a:r>
            <a:r>
              <a:rPr lang="en-US" dirty="0" err="1"/>
              <a:t>xrhstwn</a:t>
            </a:r>
            <a:r>
              <a:rPr lang="en-US" dirty="0"/>
              <a:t>. </a:t>
            </a:r>
            <a:r>
              <a:rPr lang="en-US" dirty="0" err="1"/>
              <a:t>Epipleon</a:t>
            </a:r>
            <a:r>
              <a:rPr lang="en-US" dirty="0"/>
              <a:t> </a:t>
            </a:r>
            <a:r>
              <a:rPr lang="en-US" dirty="0" err="1"/>
              <a:t>tha</a:t>
            </a:r>
            <a:r>
              <a:rPr lang="en-US" dirty="0"/>
              <a:t> </a:t>
            </a:r>
            <a:r>
              <a:rPr lang="en-US" dirty="0" err="1"/>
              <a:t>xriastoun</a:t>
            </a:r>
            <a:r>
              <a:rPr lang="en-US" dirty="0"/>
              <a:t> basis </a:t>
            </a:r>
            <a:r>
              <a:rPr lang="en-US" dirty="0" err="1"/>
              <a:t>dedomenwn</a:t>
            </a:r>
            <a:r>
              <a:rPr lang="en-US" dirty="0"/>
              <a:t> </a:t>
            </a:r>
            <a:r>
              <a:rPr lang="en-US" dirty="0" err="1"/>
              <a:t>gia</a:t>
            </a:r>
            <a:r>
              <a:rPr lang="en-US" dirty="0"/>
              <a:t> </a:t>
            </a:r>
            <a:r>
              <a:rPr lang="en-US" dirty="0" err="1"/>
              <a:t>apothikeusi</a:t>
            </a:r>
            <a:r>
              <a:rPr lang="en-US" dirty="0"/>
              <a:t> kai </a:t>
            </a:r>
            <a:r>
              <a:rPr lang="en-US" dirty="0" err="1"/>
              <a:t>eksoriksi</a:t>
            </a:r>
            <a:r>
              <a:rPr lang="en-US" dirty="0"/>
              <a:t> (data mining) </a:t>
            </a:r>
            <a:r>
              <a:rPr lang="en-US" dirty="0" err="1"/>
              <a:t>pliroforiwn</a:t>
            </a:r>
            <a:r>
              <a:rPr lang="en-US" dirty="0"/>
              <a:t> kai </a:t>
            </a:r>
            <a:r>
              <a:rPr lang="en-US" dirty="0" err="1"/>
              <a:t>profanws</a:t>
            </a:r>
            <a:r>
              <a:rPr lang="en-US" dirty="0"/>
              <a:t> </a:t>
            </a:r>
            <a:r>
              <a:rPr lang="en-US" dirty="0" err="1"/>
              <a:t>autoi</a:t>
            </a:r>
            <a:r>
              <a:rPr lang="en-US" dirty="0"/>
              <a:t> oi server </a:t>
            </a:r>
            <a:r>
              <a:rPr lang="en-US" dirty="0" err="1"/>
              <a:t>tha</a:t>
            </a:r>
            <a:r>
              <a:rPr lang="en-US" dirty="0"/>
              <a:t> </a:t>
            </a:r>
            <a:r>
              <a:rPr lang="en-US" dirty="0" err="1"/>
              <a:t>anoikoun</a:t>
            </a:r>
            <a:r>
              <a:rPr lang="en-US" dirty="0"/>
              <a:t> se data centers. </a:t>
            </a:r>
            <a:r>
              <a:rPr lang="en-US" strike="sngStrike" dirty="0"/>
              <a:t>Ara </a:t>
            </a:r>
            <a:r>
              <a:rPr lang="en-US" strike="sngStrike" dirty="0" err="1"/>
              <a:t>katalabainoume</a:t>
            </a:r>
            <a:r>
              <a:rPr lang="en-US" strike="sngStrike" dirty="0"/>
              <a:t> </a:t>
            </a:r>
            <a:r>
              <a:rPr lang="en-US" strike="sngStrike" dirty="0" err="1"/>
              <a:t>oti</a:t>
            </a:r>
            <a:r>
              <a:rPr lang="en-US" strike="sngStrike" dirty="0"/>
              <a:t> </a:t>
            </a:r>
            <a:r>
              <a:rPr lang="en-US" strike="sngStrike" dirty="0" err="1"/>
              <a:t>ine</a:t>
            </a:r>
            <a:r>
              <a:rPr lang="en-US" strike="sngStrike" dirty="0"/>
              <a:t> </a:t>
            </a:r>
            <a:r>
              <a:rPr lang="en-US" strike="sngStrike" dirty="0" err="1"/>
              <a:t>mia</a:t>
            </a:r>
            <a:r>
              <a:rPr lang="en-US" strike="sngStrike" dirty="0"/>
              <a:t> </a:t>
            </a:r>
            <a:r>
              <a:rPr lang="en-US" strike="sngStrike" dirty="0" err="1"/>
              <a:t>arketa</a:t>
            </a:r>
            <a:r>
              <a:rPr lang="en-US" strike="sngStrike" dirty="0"/>
              <a:t> </a:t>
            </a:r>
            <a:r>
              <a:rPr lang="en-US" strike="sngStrike" dirty="0" err="1"/>
              <a:t>dapaneri</a:t>
            </a:r>
            <a:r>
              <a:rPr lang="en-US" strike="sngStrike" dirty="0"/>
              <a:t> </a:t>
            </a:r>
            <a:r>
              <a:rPr lang="en-US" strike="sngStrike" dirty="0" err="1"/>
              <a:t>epixirisi</a:t>
            </a:r>
            <a:r>
              <a:rPr lang="en-US" strike="sngStrike" dirty="0"/>
              <a:t>.</a:t>
            </a:r>
          </a:p>
          <a:p>
            <a:endParaRPr lang="en-US" dirty="0"/>
          </a:p>
          <a:p>
            <a:r>
              <a:rPr lang="en-US" dirty="0" err="1"/>
              <a:t>Parapanw</a:t>
            </a:r>
            <a:r>
              <a:rPr lang="en-US" dirty="0"/>
              <a:t> </a:t>
            </a:r>
            <a:r>
              <a:rPr lang="en-US" dirty="0" err="1"/>
              <a:t>anaferthikame</a:t>
            </a:r>
            <a:r>
              <a:rPr lang="en-US" dirty="0"/>
              <a:t> </a:t>
            </a:r>
            <a:r>
              <a:rPr lang="en-US" dirty="0" err="1"/>
              <a:t>sto</a:t>
            </a:r>
            <a:r>
              <a:rPr lang="en-US" dirty="0"/>
              <a:t> host server se cloud auto isxi mono (ama </a:t>
            </a:r>
            <a:r>
              <a:rPr lang="en-US" dirty="0" err="1"/>
              <a:t>ine</a:t>
            </a:r>
            <a:r>
              <a:rPr lang="en-US" dirty="0"/>
              <a:t> dedicated*** ama den </a:t>
            </a:r>
            <a:r>
              <a:rPr lang="en-US" dirty="0" err="1"/>
              <a:t>itan</a:t>
            </a:r>
            <a:r>
              <a:rPr lang="en-US" dirty="0"/>
              <a:t> kai </a:t>
            </a:r>
            <a:r>
              <a:rPr lang="en-US" dirty="0" err="1"/>
              <a:t>itan</a:t>
            </a:r>
            <a:r>
              <a:rPr lang="en-US" dirty="0"/>
              <a:t> host server tote </a:t>
            </a:r>
            <a:r>
              <a:rPr lang="en-US" dirty="0" err="1"/>
              <a:t>mporoume</a:t>
            </a:r>
            <a:r>
              <a:rPr lang="en-US" dirty="0"/>
              <a:t> </a:t>
            </a:r>
            <a:r>
              <a:rPr lang="en-US" dirty="0" err="1"/>
              <a:t>na</a:t>
            </a:r>
            <a:r>
              <a:rPr lang="en-US" dirty="0"/>
              <a:t> </a:t>
            </a:r>
            <a:r>
              <a:rPr lang="en-US" dirty="0" err="1"/>
              <a:t>apofigoume</a:t>
            </a:r>
            <a:r>
              <a:rPr lang="en-US" dirty="0"/>
              <a:t> </a:t>
            </a:r>
            <a:r>
              <a:rPr lang="en-US" dirty="0" err="1"/>
              <a:t>arketa</a:t>
            </a:r>
            <a:r>
              <a:rPr lang="en-US" dirty="0"/>
              <a:t> </a:t>
            </a:r>
            <a:r>
              <a:rPr lang="en-US" dirty="0" err="1"/>
              <a:t>ti</a:t>
            </a:r>
            <a:r>
              <a:rPr lang="en-US" dirty="0"/>
              <a:t> </a:t>
            </a:r>
            <a:r>
              <a:rPr lang="en-US" dirty="0" err="1"/>
              <a:t>dapani</a:t>
            </a:r>
            <a:r>
              <a:rPr lang="en-US" dirty="0"/>
              <a:t> se </a:t>
            </a:r>
            <a:r>
              <a:rPr lang="en-US" dirty="0" err="1"/>
              <a:t>ependisis</a:t>
            </a:r>
            <a:r>
              <a:rPr lang="en-US" dirty="0"/>
              <a:t> </a:t>
            </a:r>
            <a:r>
              <a:rPr lang="en-US" dirty="0" err="1"/>
              <a:t>omos</a:t>
            </a:r>
            <a:r>
              <a:rPr lang="en-US" dirty="0"/>
              <a:t> </a:t>
            </a:r>
            <a:r>
              <a:rPr lang="en-US" dirty="0" err="1"/>
              <a:t>enas</a:t>
            </a:r>
            <a:r>
              <a:rPr lang="en-US" dirty="0"/>
              <a:t> host server den </a:t>
            </a:r>
            <a:r>
              <a:rPr lang="en-US" dirty="0" err="1"/>
              <a:t>krata</a:t>
            </a:r>
            <a:r>
              <a:rPr lang="en-US" dirty="0"/>
              <a:t> score/perk/attributes, level up ton player se </a:t>
            </a:r>
            <a:r>
              <a:rPr lang="en-US" dirty="0" err="1"/>
              <a:t>kathe</a:t>
            </a:r>
            <a:r>
              <a:rPr lang="en-US" dirty="0"/>
              <a:t> reload game session </a:t>
            </a:r>
            <a:r>
              <a:rPr lang="en-US" dirty="0" err="1"/>
              <a:t>ine</a:t>
            </a:r>
            <a:r>
              <a:rPr lang="en-US" dirty="0"/>
              <a:t> mono </a:t>
            </a:r>
            <a:r>
              <a:rPr lang="en-US" dirty="0" err="1"/>
              <a:t>gia</a:t>
            </a:r>
            <a:r>
              <a:rPr lang="en-US" dirty="0"/>
              <a:t> Local Area Network environment </a:t>
            </a:r>
            <a:r>
              <a:rPr lang="en-US" dirty="0" err="1"/>
              <a:t>pio</a:t>
            </a:r>
            <a:r>
              <a:rPr lang="en-US" dirty="0"/>
              <a:t> </a:t>
            </a:r>
            <a:r>
              <a:rPr lang="en-US" dirty="0" err="1"/>
              <a:t>xrisimopoioumenos</a:t>
            </a:r>
            <a:r>
              <a:rPr lang="en-US" dirty="0"/>
              <a:t>) </a:t>
            </a:r>
          </a:p>
          <a:p>
            <a:endParaRPr lang="en-US" dirty="0"/>
          </a:p>
          <a:p>
            <a:r>
              <a:rPr lang="en-US" dirty="0"/>
              <a:t>***dedicated </a:t>
            </a:r>
            <a:r>
              <a:rPr lang="en-US" dirty="0" err="1"/>
              <a:t>diladi</a:t>
            </a:r>
            <a:r>
              <a:rPr lang="en-US" dirty="0"/>
              <a:t> </a:t>
            </a:r>
            <a:r>
              <a:rPr lang="en-US" dirty="0" err="1"/>
              <a:t>ena</a:t>
            </a:r>
            <a:r>
              <a:rPr lang="en-US" dirty="0"/>
              <a:t> </a:t>
            </a:r>
            <a:r>
              <a:rPr lang="en-US" dirty="0" err="1"/>
              <a:t>mixanima</a:t>
            </a:r>
            <a:r>
              <a:rPr lang="en-US" dirty="0"/>
              <a:t> </a:t>
            </a:r>
            <a:r>
              <a:rPr lang="en-US" dirty="0" err="1"/>
              <a:t>sto</a:t>
            </a:r>
            <a:r>
              <a:rPr lang="en-US" dirty="0"/>
              <a:t> cloud </a:t>
            </a:r>
            <a:r>
              <a:rPr lang="en-US" dirty="0" err="1"/>
              <a:t>pu</a:t>
            </a:r>
            <a:r>
              <a:rPr lang="en-US" dirty="0"/>
              <a:t> den </a:t>
            </a:r>
            <a:r>
              <a:rPr lang="en-US" dirty="0" err="1"/>
              <a:t>exi</a:t>
            </a:r>
            <a:r>
              <a:rPr lang="en-US" dirty="0"/>
              <a:t> </a:t>
            </a:r>
            <a:r>
              <a:rPr lang="en-US" dirty="0" err="1"/>
              <a:t>othoni</a:t>
            </a:r>
            <a:r>
              <a:rPr lang="en-US" dirty="0"/>
              <a:t> den </a:t>
            </a:r>
            <a:r>
              <a:rPr lang="en-US" dirty="0" err="1"/>
              <a:t>kani</a:t>
            </a:r>
            <a:r>
              <a:rPr lang="en-US" dirty="0"/>
              <a:t> render ta </a:t>
            </a:r>
            <a:r>
              <a:rPr lang="en-US" dirty="0" err="1"/>
              <a:t>grafika</a:t>
            </a:r>
            <a:r>
              <a:rPr lang="en-US" dirty="0"/>
              <a:t> den </a:t>
            </a:r>
            <a:r>
              <a:rPr lang="en-US" dirty="0" err="1"/>
              <a:t>pezi</a:t>
            </a:r>
            <a:r>
              <a:rPr lang="en-US" dirty="0"/>
              <a:t> </a:t>
            </a:r>
            <a:r>
              <a:rPr lang="en-US" dirty="0" err="1"/>
              <a:t>kapoios</a:t>
            </a:r>
            <a:r>
              <a:rPr lang="en-US" dirty="0"/>
              <a:t> </a:t>
            </a:r>
            <a:r>
              <a:rPr lang="en-US" dirty="0" err="1"/>
              <a:t>ekei</a:t>
            </a:r>
            <a:r>
              <a:rPr lang="en-US" dirty="0"/>
              <a:t> </a:t>
            </a:r>
            <a:r>
              <a:rPr lang="en-US" dirty="0" err="1"/>
              <a:t>pera</a:t>
            </a:r>
            <a:r>
              <a:rPr lang="en-US" dirty="0"/>
              <a:t> mono </a:t>
            </a:r>
            <a:r>
              <a:rPr lang="en-US" dirty="0" err="1"/>
              <a:t>ektelitai</a:t>
            </a:r>
            <a:r>
              <a:rPr lang="en-US" dirty="0"/>
              <a:t> o kwdikas </a:t>
            </a:r>
            <a:r>
              <a:rPr lang="en-US" dirty="0" err="1"/>
              <a:t>tou</a:t>
            </a:r>
            <a:r>
              <a:rPr lang="en-US" dirty="0"/>
              <a:t> </a:t>
            </a:r>
            <a:r>
              <a:rPr lang="en-US" dirty="0" err="1"/>
              <a:t>paixnidiou</a:t>
            </a:r>
            <a:r>
              <a:rPr lang="en-US" dirty="0"/>
              <a:t> kai oi </a:t>
            </a:r>
            <a:r>
              <a:rPr lang="en-US" dirty="0" err="1"/>
              <a:t>epikoinwnies</a:t>
            </a:r>
            <a:r>
              <a:rPr lang="en-US" dirty="0"/>
              <a:t> me ta ecosystem </a:t>
            </a:r>
            <a:r>
              <a:rPr lang="en-US" dirty="0" err="1"/>
              <a:t>pu</a:t>
            </a:r>
            <a:r>
              <a:rPr lang="en-US" dirty="0"/>
              <a:t> to </a:t>
            </a:r>
            <a:r>
              <a:rPr lang="en-US" dirty="0" err="1"/>
              <a:t>peribaloun</a:t>
            </a:r>
            <a:r>
              <a:rPr lang="en-US" dirty="0"/>
              <a:t>.</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3670917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 </a:t>
            </a:r>
            <a:r>
              <a:rPr lang="en-US" dirty="0" err="1"/>
              <a:t>kyklos</a:t>
            </a:r>
            <a:r>
              <a:rPr lang="en-US" dirty="0"/>
              <a:t> tis </a:t>
            </a:r>
            <a:r>
              <a:rPr lang="en-US" dirty="0" err="1"/>
              <a:t>ekseliksis</a:t>
            </a:r>
            <a:r>
              <a:rPr lang="en-US" dirty="0"/>
              <a:t> </a:t>
            </a:r>
            <a:r>
              <a:rPr lang="en-US" dirty="0" err="1"/>
              <a:t>pu</a:t>
            </a:r>
            <a:r>
              <a:rPr lang="en-US" dirty="0"/>
              <a:t> I </a:t>
            </a:r>
            <a:r>
              <a:rPr lang="en-US" dirty="0" err="1"/>
              <a:t>kathe</a:t>
            </a:r>
            <a:r>
              <a:rPr lang="en-US" dirty="0"/>
              <a:t> </a:t>
            </a:r>
            <a:r>
              <a:rPr lang="en-US" dirty="0" err="1"/>
              <a:t>enotita</a:t>
            </a:r>
            <a:r>
              <a:rPr lang="en-US" dirty="0"/>
              <a:t> </a:t>
            </a:r>
            <a:r>
              <a:rPr lang="en-US" dirty="0" err="1"/>
              <a:t>ine</a:t>
            </a:r>
            <a:r>
              <a:rPr lang="en-US" dirty="0"/>
              <a:t> </a:t>
            </a:r>
            <a:r>
              <a:rPr lang="en-US" dirty="0" err="1"/>
              <a:t>proion</a:t>
            </a:r>
            <a:r>
              <a:rPr lang="en-US" dirty="0"/>
              <a:t>/product tis </a:t>
            </a:r>
            <a:r>
              <a:rPr lang="en-US" dirty="0" err="1"/>
              <a:t>proigoumenis</a:t>
            </a:r>
            <a:r>
              <a:rPr lang="en-US" dirty="0"/>
              <a:t> </a:t>
            </a:r>
            <a:r>
              <a:rPr lang="en-US" dirty="0" err="1"/>
              <a:t>pu</a:t>
            </a:r>
            <a:r>
              <a:rPr lang="en-US" dirty="0"/>
              <a:t> </a:t>
            </a:r>
            <a:r>
              <a:rPr lang="en-US" dirty="0" err="1"/>
              <a:t>simaini</a:t>
            </a:r>
            <a:r>
              <a:rPr lang="en-US" dirty="0"/>
              <a:t> den </a:t>
            </a:r>
            <a:r>
              <a:rPr lang="en-US" dirty="0" err="1"/>
              <a:t>ine</a:t>
            </a:r>
            <a:r>
              <a:rPr lang="en-US" dirty="0"/>
              <a:t> standalone </a:t>
            </a:r>
            <a:r>
              <a:rPr lang="en-US" dirty="0" err="1"/>
              <a:t>alla</a:t>
            </a:r>
            <a:r>
              <a:rPr lang="en-US" dirty="0"/>
              <a:t> ola </a:t>
            </a:r>
            <a:r>
              <a:rPr lang="en-US" dirty="0" err="1"/>
              <a:t>sindeontai</a:t>
            </a:r>
            <a:r>
              <a:rPr lang="en-US" dirty="0"/>
              <a:t> </a:t>
            </a:r>
            <a:r>
              <a:rPr lang="en-US" dirty="0" err="1"/>
              <a:t>metaksi</a:t>
            </a:r>
            <a:r>
              <a:rPr lang="en-US" dirty="0"/>
              <a:t> </a:t>
            </a:r>
            <a:r>
              <a:rPr lang="en-US" dirty="0" err="1"/>
              <a:t>tous</a:t>
            </a:r>
            <a:r>
              <a:rPr lang="en-US" dirty="0"/>
              <a:t> </a:t>
            </a:r>
            <a:r>
              <a:rPr lang="en-US" dirty="0" err="1"/>
              <a:t>opws</a:t>
            </a:r>
            <a:r>
              <a:rPr lang="en-US" dirty="0"/>
              <a:t> kai ta/</a:t>
            </a:r>
            <a:r>
              <a:rPr lang="en-US" dirty="0" err="1"/>
              <a:t>san</a:t>
            </a:r>
            <a:r>
              <a:rPr lang="en-US" dirty="0"/>
              <a:t> API. Observation</a:t>
            </a:r>
          </a:p>
          <a:p>
            <a:endParaRPr lang="en-US" dirty="0"/>
          </a:p>
          <a:p>
            <a:pPr algn="l"/>
            <a:r>
              <a:rPr lang="en-US" u="none" strike="sngStrike" dirty="0"/>
              <a:t>(change slide before say) </a:t>
            </a:r>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r>
              <a:rPr lang="en-US" dirty="0"/>
              <a:t> - </a:t>
            </a:r>
            <a:r>
              <a:rPr lang="en-US" sz="1800" b="0" i="0" u="none" strike="noStrike" dirty="0">
                <a:solidFill>
                  <a:srgbClr val="101010"/>
                </a:solidFill>
                <a:effectLst/>
                <a:latin typeface="Arial" panose="020B0604020202020204" pitchFamily="34" charset="0"/>
              </a:rPr>
              <a:t>Strategy requires thought, tactics require observation.</a:t>
            </a:r>
          </a:p>
          <a:p>
            <a:br>
              <a:rPr lang="en-US" dirty="0"/>
            </a:b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624247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a:t>
            </a:r>
            <a:r>
              <a:rPr lang="en-US" dirty="0" err="1"/>
              <a:t>ipe</a:t>
            </a:r>
            <a:r>
              <a:rPr lang="en-US" dirty="0"/>
              <a:t> kai o </a:t>
            </a:r>
            <a:r>
              <a:rPr lang="en-US" dirty="0" err="1"/>
              <a:t>mathimatikos</a:t>
            </a:r>
            <a:r>
              <a:rPr lang="en-US" dirty="0"/>
              <a:t> kai </a:t>
            </a:r>
            <a:r>
              <a:rPr lang="en-US" dirty="0" err="1"/>
              <a:t>paixtis</a:t>
            </a:r>
            <a:r>
              <a:rPr lang="en-US" dirty="0"/>
              <a:t> </a:t>
            </a:r>
            <a:r>
              <a:rPr lang="en-US" dirty="0" err="1"/>
              <a:t>skasi</a:t>
            </a:r>
            <a:r>
              <a:rPr lang="en-US" dirty="0"/>
              <a:t> MAX EUWE </a:t>
            </a:r>
            <a:r>
              <a:rPr lang="el-GR" dirty="0"/>
              <a:t>Η στρατηγική θέλει σκέψη, η τακτική θέλει παρατήρηση</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3883012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Katanoisi</a:t>
            </a:r>
            <a:r>
              <a:rPr lang="en-US" dirty="0"/>
              <a:t> </a:t>
            </a:r>
            <a:r>
              <a:rPr lang="en-US" dirty="0" err="1"/>
              <a:t>apaitisewn</a:t>
            </a:r>
            <a:r>
              <a:rPr lang="en-US" dirty="0"/>
              <a:t> me </a:t>
            </a:r>
            <a:r>
              <a:rPr lang="en-US" dirty="0" err="1"/>
              <a:t>ereuna</a:t>
            </a:r>
            <a:r>
              <a:rPr lang="en-US" dirty="0"/>
              <a:t> </a:t>
            </a:r>
            <a:r>
              <a:rPr lang="en-US" dirty="0" err="1"/>
              <a:t>diathesimwn</a:t>
            </a:r>
            <a:r>
              <a:rPr lang="en-US" dirty="0"/>
              <a:t> </a:t>
            </a:r>
            <a:r>
              <a:rPr lang="en-US" dirty="0" err="1"/>
              <a:t>ergaliwn</a:t>
            </a:r>
            <a:endParaRPr lang="en-US" dirty="0"/>
          </a:p>
          <a:p>
            <a:endParaRPr lang="en-US" dirty="0"/>
          </a:p>
          <a:p>
            <a:r>
              <a:rPr lang="en-US" dirty="0"/>
              <a:t>Say about UE etc. like doc slides</a:t>
            </a:r>
          </a:p>
          <a:p>
            <a:endParaRPr lang="en-US" dirty="0"/>
          </a:p>
          <a:p>
            <a:r>
              <a:rPr lang="en-US" dirty="0" err="1"/>
              <a:t>Poies</a:t>
            </a:r>
            <a:r>
              <a:rPr lang="en-US" dirty="0"/>
              <a:t> </a:t>
            </a:r>
            <a:r>
              <a:rPr lang="en-US" dirty="0" err="1"/>
              <a:t>ine</a:t>
            </a:r>
            <a:r>
              <a:rPr lang="en-US" dirty="0"/>
              <a:t> oi </a:t>
            </a:r>
            <a:r>
              <a:rPr lang="en-US" dirty="0" err="1"/>
              <a:t>basikes</a:t>
            </a:r>
            <a:r>
              <a:rPr lang="en-US" dirty="0"/>
              <a:t> </a:t>
            </a:r>
            <a:r>
              <a:rPr lang="en-US" dirty="0" err="1"/>
              <a:t>apaitisis</a:t>
            </a:r>
            <a:r>
              <a:rPr lang="en-US" dirty="0"/>
              <a:t> </a:t>
            </a:r>
            <a:r>
              <a:rPr lang="en-US" dirty="0" err="1"/>
              <a:t>diekparaiwsis</a:t>
            </a:r>
            <a:r>
              <a:rPr lang="en-US" dirty="0"/>
              <a:t> </a:t>
            </a:r>
            <a:r>
              <a:rPr lang="en-US" dirty="0" err="1"/>
              <a:t>enos</a:t>
            </a:r>
            <a:r>
              <a:rPr lang="en-US" dirty="0"/>
              <a:t> project? </a:t>
            </a:r>
            <a:r>
              <a:rPr lang="en-US" dirty="0" err="1"/>
              <a:t>Ksekinontas</a:t>
            </a:r>
            <a:r>
              <a:rPr lang="en-US" dirty="0"/>
              <a:t> </a:t>
            </a:r>
            <a:r>
              <a:rPr lang="en-US" dirty="0" err="1"/>
              <a:t>kanontas</a:t>
            </a:r>
            <a:r>
              <a:rPr lang="en-US" dirty="0"/>
              <a:t> </a:t>
            </a:r>
            <a:r>
              <a:rPr lang="en-US" dirty="0" err="1"/>
              <a:t>ereuna</a:t>
            </a:r>
            <a:r>
              <a:rPr lang="en-US" dirty="0"/>
              <a:t> </a:t>
            </a:r>
            <a:r>
              <a:rPr lang="en-US" dirty="0" err="1"/>
              <a:t>sta</a:t>
            </a:r>
            <a:r>
              <a:rPr lang="en-US" dirty="0"/>
              <a:t> </a:t>
            </a:r>
            <a:r>
              <a:rPr lang="en-US" dirty="0" err="1"/>
              <a:t>ergalia</a:t>
            </a:r>
            <a:r>
              <a:rPr lang="en-US" dirty="0"/>
              <a:t> </a:t>
            </a:r>
            <a:r>
              <a:rPr lang="en-US" dirty="0" err="1"/>
              <a:t>pu</a:t>
            </a:r>
            <a:r>
              <a:rPr lang="en-US" dirty="0"/>
              <a:t> iparxoun kai poio </a:t>
            </a:r>
            <a:r>
              <a:rPr lang="en-US" dirty="0" err="1"/>
              <a:t>ofeli</a:t>
            </a:r>
            <a:r>
              <a:rPr lang="en-US" dirty="0"/>
              <a:t> </a:t>
            </a:r>
            <a:r>
              <a:rPr lang="en-US" dirty="0" err="1"/>
              <a:t>perisotero</a:t>
            </a:r>
            <a:r>
              <a:rPr lang="en-US" dirty="0"/>
              <a:t> </a:t>
            </a:r>
            <a:r>
              <a:rPr lang="en-US" dirty="0" err="1"/>
              <a:t>gia</a:t>
            </a:r>
            <a:r>
              <a:rPr lang="en-US" dirty="0"/>
              <a:t> tin </a:t>
            </a:r>
            <a:r>
              <a:rPr lang="en-US" dirty="0" err="1"/>
              <a:t>sigkekrimeni</a:t>
            </a:r>
            <a:r>
              <a:rPr lang="en-US" dirty="0"/>
              <a:t> doulia </a:t>
            </a:r>
            <a:r>
              <a:rPr lang="en-US" dirty="0" err="1"/>
              <a:t>simfwna</a:t>
            </a:r>
            <a:r>
              <a:rPr lang="en-US" dirty="0"/>
              <a:t> me tis </a:t>
            </a:r>
            <a:r>
              <a:rPr lang="en-US" dirty="0" err="1"/>
              <a:t>diantotites</a:t>
            </a:r>
            <a:r>
              <a:rPr lang="en-US" dirty="0"/>
              <a:t>, stability </a:t>
            </a:r>
            <a:r>
              <a:rPr lang="en-US" dirty="0" err="1"/>
              <a:t>tou</a:t>
            </a:r>
            <a:r>
              <a:rPr lang="en-US" dirty="0"/>
              <a:t> </a:t>
            </a:r>
            <a:r>
              <a:rPr lang="en-US" dirty="0" err="1"/>
              <a:t>ergaliou</a:t>
            </a:r>
            <a:r>
              <a:rPr lang="en-US" dirty="0"/>
              <a:t>, community (help, tutorials), streamlined workflow </a:t>
            </a:r>
            <a:r>
              <a:rPr lang="en-US" dirty="0" err="1"/>
              <a:t>gia</a:t>
            </a:r>
            <a:r>
              <a:rPr lang="en-US" dirty="0"/>
              <a:t> ton </a:t>
            </a:r>
            <a:r>
              <a:rPr lang="en-US" dirty="0" err="1"/>
              <a:t>xrhsth</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Ray Cast</a:t>
            </a:r>
          </a:p>
          <a:p>
            <a:endParaRPr lang="en-US" strike="sngStrike" dirty="0"/>
          </a:p>
          <a:p>
            <a:r>
              <a:rPr lang="en-US" strike="sngStrike" dirty="0"/>
              <a:t>Polygon </a:t>
            </a:r>
            <a:r>
              <a:rPr lang="en-US" strike="sngStrike" dirty="0" err="1"/>
              <a:t>ine</a:t>
            </a:r>
            <a:r>
              <a:rPr lang="en-US" strike="sngStrike" dirty="0"/>
              <a:t> </a:t>
            </a:r>
            <a:r>
              <a:rPr lang="en-US" strike="sngStrike" dirty="0" err="1"/>
              <a:t>opoidipote</a:t>
            </a:r>
            <a:r>
              <a:rPr lang="en-US" strike="sngStrike" dirty="0"/>
              <a:t> Face me 3 edges h </a:t>
            </a:r>
            <a:r>
              <a:rPr lang="en-US" strike="sngStrike" dirty="0" err="1"/>
              <a:t>parapanw</a:t>
            </a:r>
            <a:endParaRPr lang="en-US" strike="sngStrike" dirty="0"/>
          </a:p>
          <a:p>
            <a:r>
              <a:rPr lang="en-US" strike="sngStrike" dirty="0"/>
              <a:t>Stin </a:t>
            </a:r>
            <a:r>
              <a:rPr lang="en-US" strike="sngStrike" dirty="0" err="1"/>
              <a:t>parapanw</a:t>
            </a:r>
            <a:r>
              <a:rPr lang="en-US" strike="sngStrike" dirty="0"/>
              <a:t> ikona </a:t>
            </a:r>
            <a:r>
              <a:rPr lang="en-US" strike="sngStrike" dirty="0" err="1"/>
              <a:t>ena</a:t>
            </a:r>
            <a:r>
              <a:rPr lang="en-US" strike="sngStrike" dirty="0"/>
              <a:t> </a:t>
            </a:r>
            <a:r>
              <a:rPr lang="en-US" strike="sngStrike" dirty="0" err="1"/>
              <a:t>tetragwnaki</a:t>
            </a:r>
            <a:r>
              <a:rPr lang="en-US" strike="sngStrike" dirty="0"/>
              <a:t> ama </a:t>
            </a:r>
            <a:r>
              <a:rPr lang="en-US" strike="sngStrike" dirty="0" err="1"/>
              <a:t>tilixti</a:t>
            </a:r>
            <a:r>
              <a:rPr lang="en-US" strike="sngStrike" dirty="0"/>
              <a:t> </a:t>
            </a:r>
            <a:r>
              <a:rPr lang="en-US" strike="sngStrike" dirty="0" err="1"/>
              <a:t>panw</a:t>
            </a:r>
            <a:r>
              <a:rPr lang="en-US" strike="sngStrike" dirty="0"/>
              <a:t> stin </a:t>
            </a:r>
            <a:r>
              <a:rPr lang="en-US" strike="sngStrike" dirty="0" err="1"/>
              <a:t>mpala</a:t>
            </a:r>
            <a:r>
              <a:rPr lang="en-US" strike="sngStrike" dirty="0"/>
              <a:t> </a:t>
            </a:r>
            <a:r>
              <a:rPr lang="en-US" strike="sngStrike" dirty="0" err="1"/>
              <a:t>dimiourgi</a:t>
            </a:r>
            <a:r>
              <a:rPr lang="en-US" strike="sngStrike" dirty="0"/>
              <a:t> </a:t>
            </a:r>
            <a:r>
              <a:rPr lang="en-US" strike="sngStrike" dirty="0" err="1"/>
              <a:t>ena</a:t>
            </a:r>
            <a:r>
              <a:rPr lang="en-US" strike="sngStrike" dirty="0"/>
              <a:t> face kai </a:t>
            </a:r>
            <a:r>
              <a:rPr lang="en-US" strike="sngStrike" dirty="0" err="1"/>
              <a:t>sto</a:t>
            </a:r>
            <a:r>
              <a:rPr lang="en-US" strike="sngStrike" dirty="0"/>
              <a:t> </a:t>
            </a:r>
            <a:r>
              <a:rPr lang="en-US" strike="sngStrike" dirty="0" err="1"/>
              <a:t>sigkekrimeno</a:t>
            </a:r>
            <a:r>
              <a:rPr lang="en-US" strike="sngStrike" dirty="0"/>
              <a:t> </a:t>
            </a:r>
            <a:r>
              <a:rPr lang="en-US" strike="sngStrike" dirty="0" err="1"/>
              <a:t>paradigma</a:t>
            </a:r>
            <a:r>
              <a:rPr lang="en-US" strike="sngStrike" dirty="0"/>
              <a:t> auto </a:t>
            </a:r>
            <a:r>
              <a:rPr lang="en-US" strike="sngStrike" dirty="0" err="1"/>
              <a:t>tha</a:t>
            </a:r>
            <a:r>
              <a:rPr lang="en-US" strike="sngStrike" dirty="0"/>
              <a:t> </a:t>
            </a:r>
            <a:r>
              <a:rPr lang="en-US" strike="sngStrike" dirty="0" err="1"/>
              <a:t>onomazotan</a:t>
            </a:r>
            <a:r>
              <a:rPr lang="en-US" strike="sngStrike" dirty="0"/>
              <a:t> </a:t>
            </a:r>
            <a:r>
              <a:rPr lang="en-US" strike="sngStrike" dirty="0" err="1"/>
              <a:t>uv</a:t>
            </a:r>
            <a:r>
              <a:rPr lang="en-US" strike="sngStrike" dirty="0"/>
              <a:t> wrapping texture coordinates (</a:t>
            </a:r>
            <a:r>
              <a:rPr lang="en-US" strike="sngStrike" dirty="0" err="1"/>
              <a:t>asxeto</a:t>
            </a:r>
            <a:r>
              <a:rPr lang="en-US" strike="sngStrike" dirty="0"/>
              <a:t> </a:t>
            </a:r>
            <a:r>
              <a:rPr lang="en-US" strike="sngStrike" dirty="0" err="1"/>
              <a:t>ligo</a:t>
            </a:r>
            <a:r>
              <a:rPr lang="en-US" strike="sngStrike" dirty="0"/>
              <a:t> me to polygon) </a:t>
            </a:r>
            <a:r>
              <a:rPr lang="en-US" strike="sngStrike" dirty="0" err="1"/>
              <a:t>alla</a:t>
            </a:r>
            <a:r>
              <a:rPr lang="en-US" strike="sngStrike" dirty="0"/>
              <a:t> </a:t>
            </a:r>
            <a:r>
              <a:rPr lang="en-US" strike="sngStrike" dirty="0" err="1"/>
              <a:t>tairiazi</a:t>
            </a:r>
            <a:r>
              <a:rPr lang="en-US" strike="sngStrike" dirty="0"/>
              <a:t> </a:t>
            </a:r>
            <a:r>
              <a:rPr lang="en-US" strike="sngStrike" dirty="0" err="1"/>
              <a:t>edw</a:t>
            </a:r>
            <a:r>
              <a:rPr lang="en-US" strike="sngStrike" dirty="0"/>
              <a:t> </a:t>
            </a:r>
            <a:r>
              <a:rPr lang="en-US" strike="sngStrike" dirty="0" err="1"/>
              <a:t>san</a:t>
            </a:r>
            <a:r>
              <a:rPr lang="en-US" strike="sngStrike" dirty="0"/>
              <a:t> </a:t>
            </a:r>
            <a:r>
              <a:rPr lang="en-US" strike="sngStrike" dirty="0" err="1"/>
              <a:t>paradigma</a:t>
            </a:r>
            <a:endParaRPr lang="en-US" strike="sngStrike" dirty="0"/>
          </a:p>
          <a:p>
            <a:endParaRPr lang="en-US" dirty="0"/>
          </a:p>
          <a:p>
            <a:r>
              <a:rPr lang="en-US" dirty="0" err="1"/>
              <a:t>Sto</a:t>
            </a:r>
            <a:r>
              <a:rPr lang="en-US" dirty="0"/>
              <a:t> </a:t>
            </a:r>
            <a:r>
              <a:rPr lang="en-US" dirty="0" err="1"/>
              <a:t>parelthon</a:t>
            </a:r>
            <a:r>
              <a:rPr lang="en-US" dirty="0"/>
              <a:t> to rendering ginotan me ray casting</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Edw</a:t>
            </a:r>
            <a:r>
              <a:rPr lang="en-US" dirty="0"/>
              <a:t> </a:t>
            </a:r>
            <a:r>
              <a:rPr lang="en-US" dirty="0" err="1"/>
              <a:t>blepume</a:t>
            </a:r>
            <a:r>
              <a:rPr lang="en-US" dirty="0"/>
              <a:t> </a:t>
            </a:r>
            <a:r>
              <a:rPr lang="en-US" dirty="0" err="1"/>
              <a:t>epoxes</a:t>
            </a:r>
            <a:r>
              <a:rPr lang="en-US" dirty="0"/>
              <a:t> 1990 ray cast</a:t>
            </a:r>
          </a:p>
          <a:p>
            <a:endParaRPr lang="en-US" dirty="0"/>
          </a:p>
          <a:p>
            <a:r>
              <a:rPr lang="en-US" sz="1800" strike="sngStrike" dirty="0">
                <a:effectLst/>
                <a:latin typeface="Arial" panose="020B0604020202020204" pitchFamily="34" charset="0"/>
                <a:ea typeface="Calibri" panose="020F0502020204030204" pitchFamily="34" charset="0"/>
              </a:rPr>
              <a:t>Palia </a:t>
            </a:r>
            <a:r>
              <a:rPr lang="en-US" sz="1800" strike="sngStrike" dirty="0" err="1">
                <a:effectLst/>
                <a:latin typeface="Arial" panose="020B0604020202020204" pitchFamily="34" charset="0"/>
                <a:ea typeface="Calibri" panose="020F0502020204030204" pitchFamily="34" charset="0"/>
              </a:rPr>
              <a:t>paixnidia</a:t>
            </a:r>
            <a:r>
              <a:rPr lang="en-US" sz="1800" strike="sngStrike" dirty="0">
                <a:effectLst/>
                <a:latin typeface="Arial" panose="020B0604020202020204" pitchFamily="34" charset="0"/>
                <a:ea typeface="Calibri" panose="020F0502020204030204" pitchFamily="34" charset="0"/>
              </a:rPr>
              <a:t> epoxies 1990</a:t>
            </a:r>
            <a:r>
              <a:rPr lang="en-US" sz="1800" strike="noStrike"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opws</a:t>
            </a:r>
            <a:r>
              <a:rPr lang="en-US" sz="1800" dirty="0">
                <a:effectLst/>
                <a:latin typeface="Arial" panose="020B0604020202020204" pitchFamily="34" charset="0"/>
                <a:ea typeface="Calibri" panose="020F0502020204030204" pitchFamily="34" charset="0"/>
              </a:rPr>
              <a:t> Doom, Quake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90 </a:t>
            </a:r>
            <a:r>
              <a:rPr lang="en-US" sz="1800" dirty="0" err="1">
                <a:effectLst/>
                <a:latin typeface="Arial" panose="020B0604020202020204" pitchFamily="34" charset="0"/>
                <a:ea typeface="Calibri" panose="020F0502020204030204" pitchFamily="34" charset="0"/>
              </a:rPr>
              <a:t>moirwn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gwnies</a:t>
            </a:r>
            <a:r>
              <a:rPr lang="en-US" sz="1800" dirty="0">
                <a:effectLst/>
                <a:latin typeface="Arial" panose="020B0604020202020204" pitchFamily="34" charset="0"/>
                <a:ea typeface="Calibri" panose="020F0502020204030204" pitchFamily="34" charset="0"/>
              </a:rPr>
              <a:t> oi walls me to ceiling kai floor ton “3D Object” </a:t>
            </a:r>
            <a:r>
              <a:rPr lang="en-US" sz="1800" dirty="0" err="1">
                <a:effectLst/>
                <a:latin typeface="Arial" panose="020B0604020202020204" pitchFamily="34" charset="0"/>
                <a:ea typeface="Calibri" panose="020F0502020204030204" pitchFamily="34" charset="0"/>
              </a:rPr>
              <a:t>pu</a:t>
            </a:r>
            <a:r>
              <a:rPr lang="en-US" sz="1800" dirty="0">
                <a:effectLst/>
                <a:latin typeface="Arial" panose="020B0604020202020204" pitchFamily="34" charset="0"/>
                <a:ea typeface="Calibri" panose="020F0502020204030204" pitchFamily="34" charset="0"/>
              </a:rPr>
              <a:t> stin </a:t>
            </a:r>
            <a:r>
              <a:rPr lang="en-US" sz="1800" dirty="0" err="1">
                <a:effectLst/>
                <a:latin typeface="Arial" panose="020B0604020202020204" pitchFamily="34" charset="0"/>
                <a:ea typeface="Calibri" panose="020F0502020204030204" pitchFamily="34" charset="0"/>
              </a:rPr>
              <a:t>ousia</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itan</a:t>
            </a:r>
            <a:r>
              <a:rPr lang="en-US" sz="1800" dirty="0">
                <a:effectLst/>
                <a:latin typeface="Arial" panose="020B0604020202020204" pitchFamily="34" charset="0"/>
                <a:ea typeface="Calibri" panose="020F0502020204030204" pitchFamily="34" charset="0"/>
              </a:rPr>
              <a:t> </a:t>
            </a:r>
            <a:r>
              <a:rPr lang="en-US" sz="1800" dirty="0" err="1">
                <a:effectLst/>
                <a:latin typeface="Arial" panose="020B0604020202020204" pitchFamily="34" charset="0"/>
                <a:ea typeface="Calibri" panose="020F0502020204030204" pitchFamily="34" charset="0"/>
              </a:rPr>
              <a:t>kathara</a:t>
            </a:r>
            <a:r>
              <a:rPr lang="en-US" sz="1800" dirty="0">
                <a:effectLst/>
                <a:latin typeface="Arial" panose="020B0604020202020204" pitchFamily="34" charset="0"/>
                <a:ea typeface="Calibri" panose="020F0502020204030204" pitchFamily="34" charset="0"/>
              </a:rPr>
              <a:t> 2D kai </a:t>
            </a:r>
            <a:r>
              <a:rPr lang="en-US" sz="1800" dirty="0" err="1">
                <a:effectLst/>
                <a:latin typeface="Arial" panose="020B0604020202020204" pitchFamily="34" charset="0"/>
                <a:ea typeface="Calibri" panose="020F0502020204030204" pitchFamily="34" charset="0"/>
              </a:rPr>
              <a:t>dimiourgouses</a:t>
            </a:r>
            <a:r>
              <a:rPr lang="en-US" sz="1800" dirty="0">
                <a:effectLst/>
                <a:latin typeface="Arial" panose="020B0604020202020204" pitchFamily="34" charset="0"/>
                <a:ea typeface="Calibri" panose="020F0502020204030204" pitchFamily="34" charset="0"/>
              </a:rPr>
              <a:t> apo to 2D Plane Projection </a:t>
            </a:r>
            <a:r>
              <a:rPr lang="en-US" sz="1800" dirty="0" err="1">
                <a:effectLst/>
                <a:latin typeface="Arial" panose="020B0604020202020204" pitchFamily="34" charset="0"/>
                <a:ea typeface="Calibri" panose="020F0502020204030204" pitchFamily="34" charset="0"/>
              </a:rPr>
              <a:t>ena</a:t>
            </a:r>
            <a:r>
              <a:rPr lang="en-US" sz="1800" dirty="0">
                <a:effectLst/>
                <a:latin typeface="Arial" panose="020B0604020202020204" pitchFamily="34" charset="0"/>
                <a:ea typeface="Calibri" panose="020F0502020204030204" pitchFamily="34" charset="0"/>
              </a:rPr>
              <a:t> 3D </a:t>
            </a:r>
            <a:r>
              <a:rPr lang="en-US" sz="1800" dirty="0" err="1">
                <a:effectLst/>
                <a:latin typeface="Arial" panose="020B0604020202020204" pitchFamily="34" charset="0"/>
                <a:ea typeface="Calibri" panose="020F0502020204030204" pitchFamily="34" charset="0"/>
              </a:rPr>
              <a:t>enviroment</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8793038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ekei</a:t>
            </a:r>
            <a:r>
              <a:rPr lang="en-US" strike="sngStrike" dirty="0"/>
              <a:t> </a:t>
            </a:r>
            <a:r>
              <a:rPr lang="en-US" strike="sngStrike" dirty="0" err="1"/>
              <a:t>edw</a:t>
            </a:r>
            <a:r>
              <a:rPr lang="en-US" strike="sngStrike" dirty="0"/>
              <a:t> (proigoumeno </a:t>
            </a:r>
            <a:r>
              <a:rPr lang="en-US" strike="sngStrike" dirty="0" err="1"/>
              <a:t>eikona</a:t>
            </a:r>
            <a:r>
              <a:rPr lang="en-US" strike="sngStrike" dirty="0"/>
              <a:t> se </a:t>
            </a:r>
            <a:r>
              <a:rPr lang="en-US" strike="sngStrike" dirty="0" err="1"/>
              <a:t>autin</a:t>
            </a:r>
            <a:r>
              <a:rPr lang="en-US" strike="sngStrike" dirty="0"/>
              <a:t>)</a:t>
            </a:r>
          </a:p>
          <a:p>
            <a:endParaRPr lang="en-US" dirty="0"/>
          </a:p>
          <a:p>
            <a:r>
              <a:rPr lang="en-US" dirty="0"/>
              <a:t>Pleon </a:t>
            </a:r>
            <a:r>
              <a:rPr lang="en-US" dirty="0" err="1"/>
              <a:t>exoume</a:t>
            </a:r>
            <a:r>
              <a:rPr lang="en-US" dirty="0"/>
              <a:t> Ray Tracing me </a:t>
            </a:r>
            <a:r>
              <a:rPr lang="en-US" dirty="0" err="1"/>
              <a:t>perisotera</a:t>
            </a:r>
            <a:r>
              <a:rPr lang="en-US" dirty="0"/>
              <a:t> rays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strike="sngStrike" dirty="0">
                <a:effectLst/>
                <a:latin typeface="Arial" panose="020B0604020202020204" pitchFamily="34" charset="0"/>
                <a:ea typeface="Calibri" panose="020F0502020204030204" pitchFamily="34" charset="0"/>
              </a:rPr>
              <a:t>Όπως το </a:t>
            </a:r>
            <a:r>
              <a:rPr lang="el-GR" sz="1200" strike="sngStrike" dirty="0" err="1">
                <a:effectLst/>
                <a:latin typeface="Arial" panose="020B0604020202020204" pitchFamily="34" charset="0"/>
                <a:ea typeface="Calibri" panose="020F0502020204030204" pitchFamily="34" charset="0"/>
              </a:rPr>
              <a:t>ray-casting</a:t>
            </a:r>
            <a:r>
              <a:rPr lang="el-GR" sz="1200" strike="sngStrike" dirty="0">
                <a:effectLst/>
                <a:latin typeface="Arial" panose="020B0604020202020204" pitchFamily="34" charset="0"/>
                <a:ea typeface="Calibri" panose="020F0502020204030204" pitchFamily="34" charset="0"/>
              </a:rPr>
              <a:t>, το </a:t>
            </a:r>
            <a:r>
              <a:rPr lang="el-GR" sz="1200" strike="sngStrike" dirty="0" err="1">
                <a:effectLst/>
                <a:latin typeface="Arial" panose="020B0604020202020204" pitchFamily="34" charset="0"/>
                <a:ea typeface="Calibri" panose="020F0502020204030204" pitchFamily="34" charset="0"/>
              </a:rPr>
              <a:t>ray-tracing</a:t>
            </a:r>
            <a:r>
              <a:rPr lang="el-GR" sz="1200" strike="sngStrike" dirty="0">
                <a:effectLst/>
                <a:latin typeface="Arial" panose="020B0604020202020204" pitchFamily="34" charset="0"/>
                <a:ea typeface="Calibri" panose="020F0502020204030204" pitchFamily="34" charset="0"/>
              </a:rPr>
              <a:t> καθορίζει την ορατότητα των επιφανειών ανιχνεύοντας φανταστικές ακτίνες φωτός από το μάτι του θεατή στο αντικείμενο στη σκηνή με διαφορά στη μαθηματική υπολογιστική εξίσωση. Αυτό που δημιουργείτε είναι</a:t>
            </a:r>
            <a:r>
              <a:rPr lang="en-US" sz="1200" strike="sngStrike" dirty="0">
                <a:effectLst/>
                <a:latin typeface="Arial" panose="020B0604020202020204" pitchFamily="34" charset="0"/>
                <a:ea typeface="Calibri" panose="020F0502020204030204" pitchFamily="34" charset="0"/>
              </a:rPr>
              <a:t> 3D projection based on 2D plane (image)</a:t>
            </a:r>
            <a:endParaRPr lang="en-US" strike="sngStrike"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Unreal engine </a:t>
            </a:r>
            <a:r>
              <a:rPr lang="en-US" dirty="0" err="1"/>
              <a:t>ine</a:t>
            </a:r>
            <a:r>
              <a:rPr lang="en-US" dirty="0"/>
              <a:t> source available </a:t>
            </a:r>
            <a:r>
              <a:rPr lang="en-US" dirty="0" err="1"/>
              <a:t>alla</a:t>
            </a:r>
            <a:r>
              <a:rPr lang="en-US" dirty="0"/>
              <a:t> </a:t>
            </a:r>
            <a:r>
              <a:rPr lang="en-US" dirty="0" err="1"/>
              <a:t>oxi</a:t>
            </a:r>
            <a:r>
              <a:rPr lang="en-US" dirty="0"/>
              <a:t> open source kai </a:t>
            </a:r>
            <a:r>
              <a:rPr lang="en-US" dirty="0" err="1"/>
              <a:t>iparxi</a:t>
            </a:r>
            <a:r>
              <a:rPr lang="en-US" dirty="0"/>
              <a:t> meta apo registration </a:t>
            </a:r>
            <a:r>
              <a:rPr lang="en-US" dirty="0" err="1"/>
              <a:t>sto</a:t>
            </a:r>
            <a:r>
              <a:rPr lang="en-US" dirty="0"/>
              <a:t> GitHub </a:t>
            </a:r>
            <a:r>
              <a:rPr lang="en-US" dirty="0" err="1"/>
              <a:t>ws</a:t>
            </a:r>
            <a:r>
              <a:rPr lang="en-US" dirty="0"/>
              <a:t> Unreal Developer</a:t>
            </a:r>
          </a:p>
          <a:p>
            <a:endParaRPr lang="en-US" dirty="0"/>
          </a:p>
          <a:p>
            <a:r>
              <a:rPr lang="en-US" dirty="0"/>
              <a:t>Fisika </a:t>
            </a:r>
            <a:r>
              <a:rPr lang="en-US" dirty="0" err="1"/>
              <a:t>kathe</a:t>
            </a:r>
            <a:r>
              <a:rPr lang="en-US" dirty="0"/>
              <a:t> </a:t>
            </a:r>
            <a:r>
              <a:rPr lang="en-US" dirty="0" err="1"/>
              <a:t>ergalio</a:t>
            </a:r>
            <a:r>
              <a:rPr lang="en-US" dirty="0"/>
              <a:t> </a:t>
            </a:r>
            <a:r>
              <a:rPr lang="en-US" dirty="0" err="1"/>
              <a:t>exi</a:t>
            </a:r>
            <a:r>
              <a:rPr lang="en-US" dirty="0"/>
              <a:t> ta plus kai minus se </a:t>
            </a:r>
            <a:r>
              <a:rPr lang="en-US" dirty="0" err="1"/>
              <a:t>sigkekrimena</a:t>
            </a:r>
            <a:r>
              <a:rPr lang="en-US" dirty="0"/>
              <a:t> topics </a:t>
            </a:r>
            <a:r>
              <a:rPr lang="en-US" dirty="0" err="1"/>
              <a:t>analoga</a:t>
            </a:r>
            <a:r>
              <a:rPr lang="en-US" dirty="0"/>
              <a:t> </a:t>
            </a:r>
            <a:r>
              <a:rPr lang="en-US" dirty="0" err="1"/>
              <a:t>pu</a:t>
            </a:r>
            <a:r>
              <a:rPr lang="en-US" dirty="0"/>
              <a:t> </a:t>
            </a:r>
            <a:r>
              <a:rPr lang="en-US" dirty="0" err="1"/>
              <a:t>ine</a:t>
            </a:r>
            <a:r>
              <a:rPr lang="en-US" dirty="0"/>
              <a:t> </a:t>
            </a:r>
            <a:r>
              <a:rPr lang="en-US" dirty="0" err="1"/>
              <a:t>pio</a:t>
            </a:r>
            <a:r>
              <a:rPr lang="en-US" dirty="0"/>
              <a:t> </a:t>
            </a:r>
            <a:r>
              <a:rPr lang="en-US" dirty="0" err="1"/>
              <a:t>dinato</a:t>
            </a:r>
            <a:r>
              <a:rPr lang="en-US" dirty="0"/>
              <a:t> </a:t>
            </a:r>
            <a:r>
              <a:rPr lang="en-US" dirty="0" err="1"/>
              <a:t>diladi</a:t>
            </a:r>
            <a:r>
              <a:rPr lang="en-US" dirty="0"/>
              <a:t> </a:t>
            </a:r>
            <a:r>
              <a:rPr lang="en-US" dirty="0" err="1"/>
              <a:t>pu</a:t>
            </a:r>
            <a:r>
              <a:rPr lang="en-US" dirty="0"/>
              <a:t> </a:t>
            </a:r>
            <a:r>
              <a:rPr lang="en-US" dirty="0" err="1"/>
              <a:t>exi</a:t>
            </a:r>
            <a:r>
              <a:rPr lang="en-US" dirty="0"/>
              <a:t> I </a:t>
            </a:r>
            <a:r>
              <a:rPr lang="en-US" dirty="0" err="1"/>
              <a:t>omada</a:t>
            </a:r>
            <a:r>
              <a:rPr lang="en-US" dirty="0"/>
              <a:t> </a:t>
            </a:r>
            <a:r>
              <a:rPr lang="en-US" dirty="0" err="1"/>
              <a:t>anaptiksis</a:t>
            </a:r>
            <a:r>
              <a:rPr lang="en-US" dirty="0"/>
              <a:t> </a:t>
            </a:r>
            <a:r>
              <a:rPr lang="en-US" dirty="0" err="1"/>
              <a:t>epikentrwthi</a:t>
            </a:r>
            <a:r>
              <a:rPr lang="en-US" dirty="0"/>
              <a:t> </a:t>
            </a:r>
            <a:r>
              <a:rPr lang="en-US" dirty="0" err="1"/>
              <a:t>sto</a:t>
            </a:r>
            <a:r>
              <a:rPr lang="en-US" dirty="0"/>
              <a:t> </a:t>
            </a:r>
            <a:r>
              <a:rPr lang="en-US" dirty="0" err="1"/>
              <a:t>na</a:t>
            </a:r>
            <a:r>
              <a:rPr lang="en-US" dirty="0"/>
              <a:t> </a:t>
            </a:r>
            <a:r>
              <a:rPr lang="en-US" dirty="0" err="1"/>
              <a:t>prosferi</a:t>
            </a:r>
            <a:r>
              <a:rPr lang="en-US" dirty="0"/>
              <a:t> </a:t>
            </a:r>
            <a:r>
              <a:rPr lang="en-US" dirty="0" err="1"/>
              <a:t>xaraktiristika</a:t>
            </a:r>
            <a:r>
              <a:rPr lang="en-US" dirty="0"/>
              <a:t> </a:t>
            </a:r>
            <a:r>
              <a:rPr lang="en-US" dirty="0" err="1"/>
              <a:t>omos</a:t>
            </a:r>
            <a:r>
              <a:rPr lang="en-US" dirty="0"/>
              <a:t> auto </a:t>
            </a:r>
            <a:r>
              <a:rPr lang="en-US" dirty="0" err="1"/>
              <a:t>ine</a:t>
            </a:r>
            <a:r>
              <a:rPr lang="en-US" dirty="0"/>
              <a:t> </a:t>
            </a:r>
            <a:r>
              <a:rPr lang="en-US" dirty="0" err="1"/>
              <a:t>analogo</a:t>
            </a:r>
            <a:r>
              <a:rPr lang="en-US" dirty="0"/>
              <a:t> kai me to marketing target</a:t>
            </a:r>
          </a:p>
          <a:p>
            <a:endParaRPr lang="en-US" dirty="0"/>
          </a:p>
          <a:p>
            <a:r>
              <a:rPr lang="en-US" dirty="0"/>
              <a:t>I </a:t>
            </a:r>
            <a:r>
              <a:rPr lang="en-US" dirty="0" err="1"/>
              <a:t>pliopsifia</a:t>
            </a:r>
            <a:r>
              <a:rPr lang="en-US" dirty="0"/>
              <a:t> ton </a:t>
            </a:r>
            <a:r>
              <a:rPr lang="en-US" dirty="0" err="1"/>
              <a:t>koloson</a:t>
            </a:r>
            <a:r>
              <a:rPr lang="en-US" dirty="0"/>
              <a:t> AAA studio pleon </a:t>
            </a:r>
            <a:r>
              <a:rPr lang="en-US" dirty="0" err="1"/>
              <a:t>xrisimopoioun</a:t>
            </a:r>
            <a:r>
              <a:rPr lang="en-US" dirty="0"/>
              <a:t> </a:t>
            </a:r>
            <a:r>
              <a:rPr lang="en-US" dirty="0" err="1"/>
              <a:t>gia</a:t>
            </a:r>
            <a:r>
              <a:rPr lang="en-US" dirty="0"/>
              <a:t> next gen games Unreal Engine 5</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a:p>
            <a:endParaRPr lang="en-US" dirty="0"/>
          </a:p>
          <a:p>
            <a:endParaRPr lang="en-US" dirty="0"/>
          </a:p>
          <a:p>
            <a:r>
              <a:rPr lang="en-US" dirty="0"/>
              <a:t>I Unreal Engine </a:t>
            </a:r>
            <a:r>
              <a:rPr lang="en-US" dirty="0" err="1"/>
              <a:t>prosferi</a:t>
            </a:r>
            <a:endParaRPr lang="en-US" dirty="0"/>
          </a:p>
          <a:p>
            <a:endParaRPr lang="en-US" dirty="0"/>
          </a:p>
          <a:p>
            <a:r>
              <a:rPr lang="en-US" dirty="0"/>
              <a:t>Virtualized geometry </a:t>
            </a:r>
            <a:r>
              <a:rPr lang="en-US" dirty="0" err="1"/>
              <a:t>ine</a:t>
            </a:r>
            <a:r>
              <a:rPr lang="en-US" dirty="0"/>
              <a:t> I </a:t>
            </a:r>
            <a:r>
              <a:rPr lang="en-US" dirty="0" err="1"/>
              <a:t>dinatotita</a:t>
            </a:r>
            <a:r>
              <a:rPr lang="en-US" dirty="0"/>
              <a:t> </a:t>
            </a:r>
            <a:r>
              <a:rPr lang="en-US" dirty="0" err="1"/>
              <a:t>dimiourgias</a:t>
            </a:r>
            <a:r>
              <a:rPr lang="en-US" dirty="0"/>
              <a:t> film quality 3D asset kai </a:t>
            </a:r>
            <a:r>
              <a:rPr lang="en-US" dirty="0" err="1"/>
              <a:t>tautoxrona</a:t>
            </a:r>
            <a:r>
              <a:rPr lang="en-US" dirty="0"/>
              <a:t> compatible me real time render apo game engine </a:t>
            </a:r>
            <a:r>
              <a:rPr lang="en-US" dirty="0" err="1"/>
              <a:t>xwris</a:t>
            </a:r>
            <a:r>
              <a:rPr lang="en-US" dirty="0"/>
              <a:t> tin </a:t>
            </a:r>
            <a:r>
              <a:rPr lang="en-US" dirty="0" err="1"/>
              <a:t>anagki</a:t>
            </a:r>
            <a:r>
              <a:rPr lang="en-US" dirty="0"/>
              <a:t> </a:t>
            </a:r>
            <a:r>
              <a:rPr lang="en-US" dirty="0" err="1"/>
              <a:t>gia</a:t>
            </a:r>
            <a:r>
              <a:rPr lang="en-US" dirty="0"/>
              <a:t> </a:t>
            </a:r>
            <a:r>
              <a:rPr lang="en-US" dirty="0" err="1"/>
              <a:t>meiwsi</a:t>
            </a:r>
            <a:r>
              <a:rPr lang="en-US" dirty="0"/>
              <a:t> </a:t>
            </a:r>
            <a:r>
              <a:rPr lang="en-US" dirty="0" err="1"/>
              <a:t>poiotitas</a:t>
            </a:r>
            <a:r>
              <a:rPr lang="en-US" dirty="0"/>
              <a:t> </a:t>
            </a:r>
            <a:r>
              <a:rPr lang="en-US" dirty="0" err="1"/>
              <a:t>wste</a:t>
            </a:r>
            <a:r>
              <a:rPr lang="en-US" dirty="0"/>
              <a:t> </a:t>
            </a:r>
            <a:r>
              <a:rPr lang="en-US" dirty="0" err="1"/>
              <a:t>na</a:t>
            </a:r>
            <a:r>
              <a:rPr lang="en-US" dirty="0"/>
              <a:t> </a:t>
            </a:r>
            <a:r>
              <a:rPr lang="en-US" dirty="0" err="1"/>
              <a:t>mporesi</a:t>
            </a:r>
            <a:r>
              <a:rPr lang="en-US" dirty="0"/>
              <a:t> </a:t>
            </a:r>
            <a:r>
              <a:rPr lang="en-US" dirty="0" err="1"/>
              <a:t>mia</a:t>
            </a:r>
            <a:r>
              <a:rPr lang="en-US" dirty="0"/>
              <a:t> real time engine </a:t>
            </a:r>
            <a:r>
              <a:rPr lang="en-US" dirty="0" err="1"/>
              <a:t>na</a:t>
            </a:r>
            <a:r>
              <a:rPr lang="en-US" dirty="0"/>
              <a:t> ta </a:t>
            </a:r>
            <a:r>
              <a:rPr lang="en-US" dirty="0" err="1"/>
              <a:t>rendari</a:t>
            </a:r>
            <a:r>
              <a:rPr lang="en-US" dirty="0"/>
              <a:t> se </a:t>
            </a:r>
            <a:r>
              <a:rPr lang="en-US" dirty="0" err="1"/>
              <a:t>sigkrisi</a:t>
            </a:r>
            <a:r>
              <a:rPr lang="en-US" dirty="0"/>
              <a:t> me to offline rendering </a:t>
            </a:r>
            <a:r>
              <a:rPr lang="en-US" dirty="0" err="1"/>
              <a:t>pu</a:t>
            </a:r>
            <a:r>
              <a:rPr lang="en-US" dirty="0"/>
              <a:t> </a:t>
            </a:r>
            <a:r>
              <a:rPr lang="en-US" dirty="0" err="1"/>
              <a:t>ine</a:t>
            </a:r>
            <a:r>
              <a:rPr lang="en-US" dirty="0"/>
              <a:t> I film industry</a:t>
            </a:r>
          </a:p>
          <a:p>
            <a:endParaRPr lang="en-US" dirty="0"/>
          </a:p>
          <a:p>
            <a:r>
              <a:rPr lang="en-US" dirty="0"/>
              <a:t>Global illumination an kai </a:t>
            </a:r>
            <a:r>
              <a:rPr lang="en-US" dirty="0" err="1"/>
              <a:t>akougetai</a:t>
            </a:r>
            <a:r>
              <a:rPr lang="en-US" dirty="0"/>
              <a:t> </a:t>
            </a:r>
            <a:r>
              <a:rPr lang="en-US" dirty="0" err="1"/>
              <a:t>kati</a:t>
            </a:r>
            <a:r>
              <a:rPr lang="en-US" dirty="0"/>
              <a:t> </a:t>
            </a:r>
            <a:r>
              <a:rPr lang="en-US" dirty="0" err="1"/>
              <a:t>pu</a:t>
            </a:r>
            <a:r>
              <a:rPr lang="en-US" dirty="0"/>
              <a:t> </a:t>
            </a:r>
            <a:r>
              <a:rPr lang="en-US" dirty="0" err="1"/>
              <a:t>tha</a:t>
            </a:r>
            <a:r>
              <a:rPr lang="en-US" dirty="0"/>
              <a:t> </a:t>
            </a:r>
            <a:r>
              <a:rPr lang="en-US" dirty="0" err="1"/>
              <a:t>prepe</a:t>
            </a:r>
            <a:r>
              <a:rPr lang="en-US" dirty="0"/>
              <a:t> </a:t>
            </a:r>
            <a:r>
              <a:rPr lang="en-US" dirty="0" err="1"/>
              <a:t>na</a:t>
            </a:r>
            <a:r>
              <a:rPr lang="en-US" dirty="0"/>
              <a:t> </a:t>
            </a:r>
            <a:r>
              <a:rPr lang="en-US" dirty="0" err="1"/>
              <a:t>simbainei</a:t>
            </a:r>
            <a:r>
              <a:rPr lang="en-US" dirty="0"/>
              <a:t> </a:t>
            </a:r>
            <a:r>
              <a:rPr lang="en-US" dirty="0" err="1"/>
              <a:t>edw</a:t>
            </a:r>
            <a:r>
              <a:rPr lang="en-US" dirty="0"/>
              <a:t> kai </a:t>
            </a:r>
            <a:r>
              <a:rPr lang="en-US" dirty="0" err="1"/>
              <a:t>xronia</a:t>
            </a:r>
            <a:r>
              <a:rPr lang="en-US" dirty="0"/>
              <a:t> </a:t>
            </a:r>
            <a:r>
              <a:rPr lang="en-US" dirty="0" err="1"/>
              <a:t>molis</a:t>
            </a:r>
            <a:r>
              <a:rPr lang="en-US" dirty="0"/>
              <a:t> </a:t>
            </a:r>
            <a:r>
              <a:rPr lang="en-US" dirty="0" err="1"/>
              <a:t>twra</a:t>
            </a:r>
            <a:r>
              <a:rPr lang="en-US" dirty="0"/>
              <a:t> </a:t>
            </a:r>
            <a:r>
              <a:rPr lang="en-US" dirty="0" err="1"/>
              <a:t>katorthwthike</a:t>
            </a:r>
            <a:r>
              <a:rPr lang="en-US" dirty="0"/>
              <a:t> </a:t>
            </a:r>
            <a:r>
              <a:rPr lang="en-US" dirty="0" err="1"/>
              <a:t>auti</a:t>
            </a:r>
            <a:r>
              <a:rPr lang="en-US" dirty="0"/>
              <a:t> I </a:t>
            </a:r>
            <a:r>
              <a:rPr lang="en-US" dirty="0" err="1"/>
              <a:t>dinatotita</a:t>
            </a:r>
            <a:r>
              <a:rPr lang="en-US" dirty="0"/>
              <a:t> </a:t>
            </a:r>
            <a:r>
              <a:rPr lang="en-US" dirty="0" err="1"/>
              <a:t>diladi</a:t>
            </a:r>
            <a:r>
              <a:rPr lang="en-US" dirty="0"/>
              <a:t> </a:t>
            </a:r>
            <a:r>
              <a:rPr lang="en-US" dirty="0" err="1"/>
              <a:t>prosomoiwsi</a:t>
            </a:r>
            <a:r>
              <a:rPr lang="en-US" dirty="0"/>
              <a:t> </a:t>
            </a:r>
            <a:r>
              <a:rPr lang="en-US" dirty="0" err="1"/>
              <a:t>enos</a:t>
            </a:r>
            <a:r>
              <a:rPr lang="en-US" dirty="0"/>
              <a:t> </a:t>
            </a:r>
            <a:r>
              <a:rPr lang="en-US" dirty="0" err="1"/>
              <a:t>fws</a:t>
            </a:r>
            <a:r>
              <a:rPr lang="en-US" dirty="0"/>
              <a:t> real time </a:t>
            </a:r>
            <a:r>
              <a:rPr lang="en-US" dirty="0" err="1"/>
              <a:t>mazi</a:t>
            </a:r>
            <a:r>
              <a:rPr lang="en-US" dirty="0"/>
              <a:t> me ta bounce light</a:t>
            </a:r>
          </a:p>
          <a:p>
            <a:endParaRPr lang="en-US" dirty="0"/>
          </a:p>
          <a:p>
            <a:r>
              <a:rPr lang="en-US" dirty="0" err="1"/>
              <a:t>Quixel</a:t>
            </a:r>
            <a:r>
              <a:rPr lang="en-US" dirty="0"/>
              <a:t> </a:t>
            </a:r>
            <a:r>
              <a:rPr lang="en-US" dirty="0" err="1"/>
              <a:t>Megascans</a:t>
            </a:r>
            <a:endParaRPr lang="en-US" dirty="0"/>
          </a:p>
          <a:p>
            <a:r>
              <a:rPr lang="en-US" dirty="0"/>
              <a:t>Drag n Drop Assets</a:t>
            </a:r>
          </a:p>
          <a:p>
            <a:r>
              <a:rPr lang="en-US" dirty="0"/>
              <a:t>Easier Workflow</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a:p>
            <a:endParaRPr lang="en-US" dirty="0"/>
          </a:p>
          <a:p>
            <a:r>
              <a:rPr lang="en-US" dirty="0" err="1"/>
              <a:t>Isterisi</a:t>
            </a:r>
            <a:r>
              <a:rPr lang="en-US" dirty="0"/>
              <a:t> se </a:t>
            </a:r>
            <a:r>
              <a:rPr lang="en-US" dirty="0" err="1"/>
              <a:t>autous</a:t>
            </a:r>
            <a:r>
              <a:rPr lang="en-US" dirty="0"/>
              <a:t> </a:t>
            </a:r>
            <a:r>
              <a:rPr lang="en-US" dirty="0" err="1"/>
              <a:t>tous</a:t>
            </a:r>
            <a:r>
              <a:rPr lang="en-US" dirty="0"/>
              <a:t> 2 </a:t>
            </a:r>
            <a:r>
              <a:rPr lang="en-US" dirty="0" err="1"/>
              <a:t>tomis</a:t>
            </a:r>
            <a:r>
              <a:rPr lang="en-US" dirty="0"/>
              <a:t> </a:t>
            </a:r>
            <a:r>
              <a:rPr lang="en-US" dirty="0" err="1"/>
              <a:t>akoma</a:t>
            </a:r>
            <a:r>
              <a:rPr lang="en-US" dirty="0"/>
              <a:t> apo </a:t>
            </a:r>
            <a:r>
              <a:rPr lang="en-US" dirty="0" err="1"/>
              <a:t>oles</a:t>
            </a:r>
            <a:r>
              <a:rPr lang="en-US" dirty="0"/>
              <a:t> tis engine logo hardware resources </a:t>
            </a:r>
            <a:r>
              <a:rPr lang="en-US" dirty="0" err="1"/>
              <a:t>idios</a:t>
            </a:r>
            <a:endParaRPr lang="en-US" dirty="0"/>
          </a:p>
          <a:p>
            <a:endParaRPr lang="en-US" dirty="0"/>
          </a:p>
          <a:p>
            <a:r>
              <a:rPr lang="en-US" dirty="0" err="1"/>
              <a:t>Diladi</a:t>
            </a:r>
            <a:r>
              <a:rPr lang="en-US" dirty="0"/>
              <a:t> </a:t>
            </a:r>
            <a:r>
              <a:rPr lang="en-US" dirty="0" err="1"/>
              <a:t>iparxi</a:t>
            </a:r>
            <a:r>
              <a:rPr lang="en-US" dirty="0"/>
              <a:t> </a:t>
            </a:r>
            <a:r>
              <a:rPr lang="en-US" dirty="0" err="1"/>
              <a:t>koino</a:t>
            </a:r>
            <a:r>
              <a:rPr lang="en-US" dirty="0"/>
              <a:t> workflow </a:t>
            </a:r>
            <a:r>
              <a:rPr lang="en-US" dirty="0" err="1"/>
              <a:t>gia</a:t>
            </a:r>
            <a:r>
              <a:rPr lang="en-US" dirty="0"/>
              <a:t> </a:t>
            </a:r>
            <a:r>
              <a:rPr lang="en-US" dirty="0" err="1"/>
              <a:t>na</a:t>
            </a:r>
            <a:r>
              <a:rPr lang="en-US" dirty="0"/>
              <a:t> </a:t>
            </a:r>
            <a:r>
              <a:rPr lang="en-US" dirty="0" err="1"/>
              <a:t>ftiaksis</a:t>
            </a:r>
            <a:r>
              <a:rPr lang="en-US" dirty="0"/>
              <a:t> “</a:t>
            </a:r>
            <a:r>
              <a:rPr lang="en-US" dirty="0" err="1"/>
              <a:t>pragmata</a:t>
            </a:r>
            <a:r>
              <a:rPr lang="en-US" dirty="0"/>
              <a:t> </a:t>
            </a:r>
            <a:r>
              <a:rPr lang="en-US" dirty="0" err="1"/>
              <a:t>alla</a:t>
            </a:r>
            <a:r>
              <a:rPr lang="en-US" dirty="0"/>
              <a:t> den </a:t>
            </a:r>
            <a:r>
              <a:rPr lang="en-US" dirty="0" err="1"/>
              <a:t>ipostirizontai</a:t>
            </a:r>
            <a:r>
              <a:rPr lang="en-US" dirty="0"/>
              <a:t> </a:t>
            </a:r>
            <a:r>
              <a:rPr lang="en-US" dirty="0" err="1"/>
              <a:t>akoma</a:t>
            </a:r>
            <a:r>
              <a:rPr lang="en-US" dirty="0"/>
              <a:t> se AR/VR mono classico gaming-simulation kai filming </a:t>
            </a:r>
            <a:r>
              <a:rPr lang="en-US" dirty="0" err="1"/>
              <a:t>ekei</a:t>
            </a:r>
            <a:r>
              <a:rPr lang="en-US" dirty="0"/>
              <a:t> </a:t>
            </a:r>
            <a:r>
              <a:rPr lang="en-US" dirty="0" err="1"/>
              <a:t>mporis</a:t>
            </a:r>
            <a:r>
              <a:rPr lang="en-US" dirty="0"/>
              <a: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Thermes</a:t>
            </a:r>
            <a:r>
              <a:rPr lang="en-US" dirty="0"/>
              <a:t> </a:t>
            </a:r>
            <a:r>
              <a:rPr lang="en-US" dirty="0" err="1"/>
              <a:t>euxaristies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a:t>
            </a:fld>
            <a:endParaRPr lang="en-US"/>
          </a:p>
        </p:txBody>
      </p:sp>
    </p:spTree>
    <p:extLst>
      <p:ext uri="{BB962C8B-B14F-4D97-AF65-F5344CB8AC3E}">
        <p14:creationId xmlns:p14="http://schemas.microsoft.com/office/powerpoint/2010/main" val="8867844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a:p>
            <a:endParaRPr lang="en-US" dirty="0"/>
          </a:p>
          <a:p>
            <a:r>
              <a:rPr lang="en-US" dirty="0"/>
              <a:t>2 </a:t>
            </a:r>
            <a:r>
              <a:rPr lang="en-US" dirty="0" err="1"/>
              <a:t>paixnidia</a:t>
            </a:r>
            <a:r>
              <a:rPr lang="en-US" dirty="0"/>
              <a:t> </a:t>
            </a:r>
            <a:r>
              <a:rPr lang="en-US" dirty="0" err="1"/>
              <a:t>pu</a:t>
            </a:r>
            <a:r>
              <a:rPr lang="en-US" dirty="0"/>
              <a:t> </a:t>
            </a:r>
            <a:r>
              <a:rPr lang="en-US" dirty="0" err="1"/>
              <a:t>koubaloun</a:t>
            </a:r>
            <a:r>
              <a:rPr lang="en-US" dirty="0"/>
              <a:t> tin </a:t>
            </a:r>
            <a:r>
              <a:rPr lang="en-US" dirty="0" err="1"/>
              <a:t>ennoia</a:t>
            </a:r>
            <a:r>
              <a:rPr lang="en-US" dirty="0"/>
              <a:t> </a:t>
            </a:r>
            <a:r>
              <a:rPr lang="en-US" dirty="0" err="1"/>
              <a:t>tou</a:t>
            </a:r>
            <a:r>
              <a:rPr lang="en-US" dirty="0"/>
              <a:t> metaverse </a:t>
            </a:r>
            <a:r>
              <a:rPr lang="en-US" dirty="0" err="1"/>
              <a:t>en</a:t>
            </a:r>
            <a:r>
              <a:rPr lang="en-US" dirty="0"/>
              <a:t> </a:t>
            </a:r>
            <a:r>
              <a:rPr lang="en-US" dirty="0" err="1"/>
              <a:t>meroi</a:t>
            </a:r>
            <a:r>
              <a:rPr lang="en-US" dirty="0"/>
              <a:t> (apo ta </a:t>
            </a:r>
            <a:r>
              <a:rPr lang="en-US" dirty="0" err="1"/>
              <a:t>polla</a:t>
            </a:r>
            <a:r>
              <a:rPr lang="en-US" dirty="0"/>
              <a:t> </a:t>
            </a:r>
            <a:r>
              <a:rPr lang="en-US" dirty="0" err="1"/>
              <a:t>giati</a:t>
            </a:r>
            <a:r>
              <a:rPr lang="en-US" dirty="0"/>
              <a:t> kai to Minecraft </a:t>
            </a:r>
            <a:r>
              <a:rPr lang="en-US" dirty="0" err="1"/>
              <a:t>aneta</a:t>
            </a:r>
            <a:r>
              <a:rPr lang="en-US" dirty="0"/>
              <a:t> </a:t>
            </a:r>
            <a:r>
              <a:rPr lang="en-US" dirty="0" err="1"/>
              <a:t>prostithetai</a:t>
            </a:r>
            <a:r>
              <a:rPr lang="en-US" dirty="0"/>
              <a:t> stin </a:t>
            </a:r>
            <a:r>
              <a:rPr lang="en-US" dirty="0" err="1"/>
              <a:t>lista</a:t>
            </a:r>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a:p>
            <a:endParaRPr lang="en-US" dirty="0"/>
          </a:p>
          <a:p>
            <a:r>
              <a:rPr lang="en-US" dirty="0" err="1"/>
              <a:t>Otan</a:t>
            </a:r>
            <a:r>
              <a:rPr lang="en-US" dirty="0"/>
              <a:t> </a:t>
            </a:r>
            <a:r>
              <a:rPr lang="en-US" dirty="0" err="1"/>
              <a:t>anaferomaste</a:t>
            </a:r>
            <a:r>
              <a:rPr lang="en-US" dirty="0"/>
              <a:t> </a:t>
            </a:r>
            <a:r>
              <a:rPr lang="en-US" dirty="0" err="1"/>
              <a:t>sto</a:t>
            </a:r>
            <a:r>
              <a:rPr lang="en-US" dirty="0"/>
              <a:t> its not about the numbers </a:t>
            </a:r>
            <a:r>
              <a:rPr lang="en-US" dirty="0" err="1"/>
              <a:t>ine</a:t>
            </a:r>
            <a:r>
              <a:rPr lang="en-US" dirty="0"/>
              <a:t> </a:t>
            </a:r>
            <a:r>
              <a:rPr lang="en-US" dirty="0" err="1"/>
              <a:t>dioti</a:t>
            </a:r>
            <a:r>
              <a:rPr lang="en-US" dirty="0"/>
              <a:t> iparxoun polloi </a:t>
            </a:r>
            <a:r>
              <a:rPr lang="en-US" dirty="0" err="1"/>
              <a:t>paragontes</a:t>
            </a:r>
            <a:r>
              <a:rPr lang="en-US" dirty="0"/>
              <a:t> </a:t>
            </a:r>
            <a:r>
              <a:rPr lang="en-US" dirty="0" err="1"/>
              <a:t>epitixias</a:t>
            </a:r>
            <a:r>
              <a:rPr lang="en-US" dirty="0"/>
              <a:t> </a:t>
            </a:r>
            <a:r>
              <a:rPr lang="en-US" dirty="0" err="1"/>
              <a:t>enos</a:t>
            </a:r>
            <a:r>
              <a:rPr lang="en-US" dirty="0"/>
              <a:t> </a:t>
            </a:r>
            <a:r>
              <a:rPr lang="en-US" dirty="0" err="1"/>
              <a:t>proiontos</a:t>
            </a:r>
            <a:r>
              <a:rPr lang="en-US" dirty="0"/>
              <a:t> </a:t>
            </a:r>
            <a:r>
              <a:rPr lang="en-US" dirty="0" err="1"/>
              <a:t>pera</a:t>
            </a:r>
            <a:r>
              <a:rPr lang="en-US" dirty="0"/>
              <a:t> apo tin kali </a:t>
            </a:r>
            <a:r>
              <a:rPr lang="en-US" dirty="0" err="1"/>
              <a:t>mixaniki</a:t>
            </a:r>
            <a:r>
              <a:rPr lang="en-US" dirty="0"/>
              <a:t> </a:t>
            </a:r>
            <a:r>
              <a:rPr lang="en-US" dirty="0" err="1"/>
              <a:t>gia</a:t>
            </a:r>
            <a:r>
              <a:rPr lang="en-US" dirty="0"/>
              <a:t> </a:t>
            </a:r>
            <a:r>
              <a:rPr lang="en-US" dirty="0" err="1"/>
              <a:t>na</a:t>
            </a:r>
            <a:r>
              <a:rPr lang="en-US" dirty="0"/>
              <a:t> </a:t>
            </a:r>
            <a:r>
              <a:rPr lang="en-US" dirty="0" err="1"/>
              <a:t>petyxi</a:t>
            </a:r>
            <a:r>
              <a:rPr lang="en-US" dirty="0"/>
              <a:t> </a:t>
            </a:r>
            <a:r>
              <a:rPr lang="en-US" dirty="0" err="1"/>
              <a:t>kati</a:t>
            </a:r>
            <a:r>
              <a:rPr lang="en-US" dirty="0"/>
              <a:t> </a:t>
            </a:r>
            <a:r>
              <a:rPr lang="en-US" dirty="0" err="1"/>
              <a:t>prepei</a:t>
            </a:r>
            <a:r>
              <a:rPr lang="en-US" dirty="0"/>
              <a:t> se </a:t>
            </a:r>
            <a:r>
              <a:rPr lang="en-US" dirty="0" err="1"/>
              <a:t>ena</a:t>
            </a:r>
            <a:r>
              <a:rPr lang="en-US" dirty="0"/>
              <a:t> Business </a:t>
            </a:r>
            <a:r>
              <a:rPr lang="en-US" dirty="0" err="1"/>
              <a:t>na</a:t>
            </a:r>
            <a:r>
              <a:rPr lang="en-US" dirty="0"/>
              <a:t> </a:t>
            </a:r>
            <a:r>
              <a:rPr lang="en-US" dirty="0" err="1"/>
              <a:t>iparxi</a:t>
            </a:r>
            <a:r>
              <a:rPr lang="en-US" dirty="0"/>
              <a:t> </a:t>
            </a:r>
            <a:r>
              <a:rPr lang="en-US" dirty="0" err="1"/>
              <a:t>kalo</a:t>
            </a:r>
            <a:r>
              <a:rPr lang="en-US" dirty="0"/>
              <a:t> </a:t>
            </a:r>
            <a:r>
              <a:rPr lang="en-US" dirty="0" err="1"/>
              <a:t>epipedo</a:t>
            </a:r>
            <a:r>
              <a:rPr lang="en-US" dirty="0"/>
              <a:t> se 3 </a:t>
            </a:r>
            <a:r>
              <a:rPr lang="en-US" dirty="0" err="1"/>
              <a:t>tomis</a:t>
            </a:r>
            <a:r>
              <a:rPr lang="en-US" dirty="0"/>
              <a:t> i.e., </a:t>
            </a:r>
            <a:r>
              <a:rPr lang="en-US" dirty="0" err="1"/>
              <a:t>opws</a:t>
            </a:r>
            <a:r>
              <a:rPr lang="en-US" dirty="0"/>
              <a:t> Product, Engineer, Market</a:t>
            </a:r>
          </a:p>
          <a:p>
            <a:r>
              <a:rPr lang="en-US" dirty="0" err="1"/>
              <a:t>Diladi</a:t>
            </a:r>
            <a:r>
              <a:rPr lang="en-US" dirty="0"/>
              <a:t> to </a:t>
            </a:r>
            <a:r>
              <a:rPr lang="en-US" dirty="0" err="1"/>
              <a:t>proion</a:t>
            </a:r>
            <a:r>
              <a:rPr lang="en-US" dirty="0"/>
              <a:t> </a:t>
            </a:r>
            <a:r>
              <a:rPr lang="en-US" dirty="0" err="1"/>
              <a:t>na</a:t>
            </a:r>
            <a:r>
              <a:rPr lang="en-US" dirty="0"/>
              <a:t> </a:t>
            </a:r>
            <a:r>
              <a:rPr lang="en-US" dirty="0" err="1"/>
              <a:t>ine</a:t>
            </a:r>
            <a:r>
              <a:rPr lang="en-US" dirty="0"/>
              <a:t> </a:t>
            </a:r>
            <a:r>
              <a:rPr lang="en-US" dirty="0" err="1"/>
              <a:t>xrisimo</a:t>
            </a:r>
            <a:r>
              <a:rPr lang="en-US" dirty="0"/>
              <a:t>, </a:t>
            </a:r>
            <a:r>
              <a:rPr lang="en-US" dirty="0" err="1"/>
              <a:t>na</a:t>
            </a:r>
            <a:r>
              <a:rPr lang="en-US" dirty="0"/>
              <a:t> </a:t>
            </a:r>
            <a:r>
              <a:rPr lang="en-US" dirty="0" err="1"/>
              <a:t>exi</a:t>
            </a:r>
            <a:r>
              <a:rPr lang="en-US" dirty="0"/>
              <a:t> kali </a:t>
            </a:r>
            <a:r>
              <a:rPr lang="en-US" dirty="0" err="1"/>
              <a:t>prosegkisi</a:t>
            </a:r>
            <a:r>
              <a:rPr lang="en-US" dirty="0"/>
              <a:t> stin </a:t>
            </a:r>
            <a:r>
              <a:rPr lang="en-US" dirty="0" err="1"/>
              <a:t>lisi</a:t>
            </a:r>
            <a:r>
              <a:rPr lang="en-US" dirty="0"/>
              <a:t> </a:t>
            </a:r>
            <a:r>
              <a:rPr lang="en-US" dirty="0" err="1"/>
              <a:t>tou</a:t>
            </a:r>
            <a:r>
              <a:rPr lang="en-US" dirty="0"/>
              <a:t> </a:t>
            </a:r>
            <a:r>
              <a:rPr lang="en-US" dirty="0" err="1"/>
              <a:t>problimatos</a:t>
            </a:r>
            <a:r>
              <a:rPr lang="en-US" dirty="0"/>
              <a:t> </a:t>
            </a:r>
            <a:r>
              <a:rPr lang="en-US" dirty="0" err="1"/>
              <a:t>algorithmika</a:t>
            </a:r>
            <a:r>
              <a:rPr lang="en-US" dirty="0"/>
              <a:t> .. </a:t>
            </a:r>
            <a:r>
              <a:rPr lang="en-US" dirty="0" err="1"/>
              <a:t>sindiazontas</a:t>
            </a:r>
            <a:r>
              <a:rPr lang="en-US" dirty="0"/>
              <a:t> to me user experience </a:t>
            </a:r>
            <a:r>
              <a:rPr lang="en-US" dirty="0" err="1"/>
              <a:t>gia</a:t>
            </a:r>
            <a:r>
              <a:rPr lang="en-US" dirty="0"/>
              <a:t> </a:t>
            </a:r>
            <a:r>
              <a:rPr lang="en-US" dirty="0" err="1"/>
              <a:t>ena</a:t>
            </a:r>
            <a:r>
              <a:rPr lang="en-US" dirty="0"/>
              <a:t> easier streamline experience apo ton </a:t>
            </a:r>
            <a:r>
              <a:rPr lang="en-US" dirty="0" err="1"/>
              <a:t>xrhsth</a:t>
            </a:r>
            <a:r>
              <a:rPr lang="en-US" dirty="0"/>
              <a:t> kai marketing target </a:t>
            </a:r>
            <a:r>
              <a:rPr lang="en-US" dirty="0" err="1"/>
              <a:t>ws</a:t>
            </a:r>
            <a:r>
              <a:rPr lang="en-US" dirty="0"/>
              <a:t> pros tin </a:t>
            </a:r>
            <a:r>
              <a:rPr lang="en-US" dirty="0" err="1"/>
              <a:t>proothisi</a:t>
            </a:r>
            <a:r>
              <a:rPr lang="en-US" dirty="0"/>
              <a:t> </a:t>
            </a:r>
            <a:r>
              <a:rPr lang="en-US" dirty="0" err="1"/>
              <a:t>alla</a:t>
            </a:r>
            <a:r>
              <a:rPr lang="en-US" dirty="0"/>
              <a:t> kai mesa apo auto </a:t>
            </a:r>
            <a:r>
              <a:rPr lang="en-US" dirty="0" err="1"/>
              <a:t>sto</a:t>
            </a:r>
            <a:r>
              <a:rPr lang="en-US" dirty="0"/>
              <a:t> continual improvement </a:t>
            </a:r>
            <a:r>
              <a:rPr lang="en-US" dirty="0" err="1"/>
              <a:t>tou</a:t>
            </a:r>
            <a:r>
              <a:rPr lang="en-US" dirty="0"/>
              <a:t> </a:t>
            </a:r>
            <a:r>
              <a:rPr lang="en-US" dirty="0" err="1"/>
              <a:t>proiontos</a:t>
            </a:r>
            <a:r>
              <a:rPr lang="en-US" dirty="0"/>
              <a:t> </a:t>
            </a:r>
            <a:r>
              <a:rPr lang="en-US" dirty="0" err="1"/>
              <a:t>dioti</a:t>
            </a:r>
            <a:r>
              <a:rPr lang="en-US" dirty="0"/>
              <a:t> </a:t>
            </a:r>
            <a:r>
              <a:rPr lang="en-US" dirty="0" err="1"/>
              <a:t>mporis</a:t>
            </a:r>
            <a:r>
              <a:rPr lang="en-US" dirty="0"/>
              <a:t> meso marketing </a:t>
            </a:r>
            <a:r>
              <a:rPr lang="en-US" dirty="0" err="1"/>
              <a:t>na</a:t>
            </a:r>
            <a:r>
              <a:rPr lang="en-US" dirty="0"/>
              <a:t> </a:t>
            </a:r>
            <a:r>
              <a:rPr lang="en-US" dirty="0" err="1"/>
              <a:t>efarmosis</a:t>
            </a:r>
            <a:r>
              <a:rPr lang="en-US" dirty="0"/>
              <a:t> </a:t>
            </a:r>
            <a:r>
              <a:rPr lang="en-US" dirty="0" err="1"/>
              <a:t>texnikes</a:t>
            </a:r>
            <a:r>
              <a:rPr lang="en-US" dirty="0"/>
              <a:t> </a:t>
            </a:r>
            <a:r>
              <a:rPr lang="en-US" dirty="0" err="1"/>
              <a:t>gia</a:t>
            </a:r>
            <a:r>
              <a:rPr lang="en-US" dirty="0"/>
              <a:t> </a:t>
            </a:r>
            <a:r>
              <a:rPr lang="en-US" dirty="0" err="1"/>
              <a:t>peretero</a:t>
            </a:r>
            <a:r>
              <a:rPr lang="en-US" dirty="0"/>
              <a:t> </a:t>
            </a:r>
            <a:r>
              <a:rPr lang="en-US" dirty="0" err="1"/>
              <a:t>beltiwsis</a:t>
            </a:r>
            <a:r>
              <a:rPr lang="en-US" dirty="0"/>
              <a:t> </a:t>
            </a:r>
            <a:r>
              <a:rPr lang="en-US" dirty="0" err="1"/>
              <a:t>proionton</a:t>
            </a:r>
            <a:r>
              <a:rPr lang="en-US" dirty="0"/>
              <a:t> apo user feedback </a:t>
            </a:r>
            <a:r>
              <a:rPr lang="en-US" dirty="0" err="1"/>
              <a:t>alla</a:t>
            </a:r>
            <a:r>
              <a:rPr lang="en-US" dirty="0"/>
              <a:t> kai user statistics analysis e.g., A/B testing</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Ena multiplatform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Auti</a:t>
            </a:r>
            <a:r>
              <a:rPr lang="en-US" dirty="0"/>
              <a:t> </a:t>
            </a:r>
            <a:r>
              <a:rPr lang="en-US" dirty="0" err="1"/>
              <a:t>ine</a:t>
            </a:r>
            <a:r>
              <a:rPr lang="en-US" dirty="0"/>
              <a:t> h </a:t>
            </a:r>
            <a:r>
              <a:rPr lang="en-US" dirty="0" err="1"/>
              <a:t>ennoia</a:t>
            </a:r>
            <a:r>
              <a:rPr lang="en-US" dirty="0"/>
              <a:t> </a:t>
            </a:r>
            <a:r>
              <a:rPr lang="en-US" dirty="0" err="1"/>
              <a:t>enos</a:t>
            </a:r>
            <a:r>
              <a:rPr lang="en-US" dirty="0"/>
              <a:t> metaverse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a:p>
            <a:r>
              <a:rPr lang="en-US" dirty="0"/>
              <a:t>2 contrast </a:t>
            </a:r>
            <a:r>
              <a:rPr lang="en-US" dirty="0" err="1"/>
              <a:t>survial</a:t>
            </a:r>
            <a:r>
              <a:rPr lang="en-US" dirty="0"/>
              <a:t> horror games oi </a:t>
            </a:r>
            <a:r>
              <a:rPr lang="en-US" dirty="0" err="1"/>
              <a:t>mixanismoi</a:t>
            </a:r>
            <a:r>
              <a:rPr lang="en-US" dirty="0"/>
              <a:t> </a:t>
            </a:r>
            <a:r>
              <a:rPr lang="en-US" dirty="0" err="1"/>
              <a:t>tous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Episis</a:t>
            </a:r>
            <a:r>
              <a:rPr lang="en-US" dirty="0"/>
              <a:t> </a:t>
            </a:r>
            <a:r>
              <a:rPr lang="en-US" dirty="0" err="1"/>
              <a:t>alla</a:t>
            </a:r>
            <a:r>
              <a:rPr lang="en-US" dirty="0"/>
              <a:t> 2 contrast </a:t>
            </a:r>
            <a:r>
              <a:rPr lang="en-US" dirty="0" err="1"/>
              <a:t>survial</a:t>
            </a:r>
            <a:r>
              <a:rPr lang="en-US" dirty="0"/>
              <a:t> horror games me </a:t>
            </a:r>
            <a:r>
              <a:rPr lang="en-US" dirty="0" err="1"/>
              <a:t>paromoious</a:t>
            </a:r>
            <a:r>
              <a:rPr lang="en-US" dirty="0"/>
              <a:t> </a:t>
            </a:r>
            <a:r>
              <a:rPr lang="en-US" dirty="0" err="1"/>
              <a:t>mixanismous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Blepoume</a:t>
            </a:r>
            <a:r>
              <a:rPr lang="en-US" dirty="0"/>
              <a:t> </a:t>
            </a:r>
            <a:r>
              <a:rPr lang="en-US" dirty="0" err="1"/>
              <a:t>oti</a:t>
            </a:r>
            <a:r>
              <a:rPr lang="en-US" dirty="0"/>
              <a:t> </a:t>
            </a:r>
            <a:r>
              <a:rPr lang="en-US" dirty="0" err="1"/>
              <a:t>iparxi</a:t>
            </a:r>
            <a:r>
              <a:rPr lang="en-US" dirty="0"/>
              <a:t> pattern </a:t>
            </a:r>
            <a:r>
              <a:rPr lang="en-US" dirty="0" err="1"/>
              <a:t>mixanismon</a:t>
            </a:r>
            <a:r>
              <a:rPr lang="en-US" dirty="0"/>
              <a:t> </a:t>
            </a:r>
            <a:r>
              <a:rPr lang="en-US" dirty="0" err="1"/>
              <a:t>giati</a:t>
            </a:r>
            <a:r>
              <a:rPr lang="en-US" dirty="0"/>
              <a:t> </a:t>
            </a:r>
            <a:r>
              <a:rPr lang="en-US" dirty="0" err="1"/>
              <a:t>fernoun</a:t>
            </a:r>
            <a:r>
              <a:rPr lang="en-US" dirty="0"/>
              <a:t> </a:t>
            </a:r>
            <a:r>
              <a:rPr lang="en-US" dirty="0" err="1"/>
              <a:t>epitixia</a:t>
            </a:r>
            <a:r>
              <a:rPr lang="en-US" dirty="0"/>
              <a:t> ta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Opws</a:t>
            </a:r>
            <a:r>
              <a:rPr lang="en-US" dirty="0"/>
              <a:t> ixa </a:t>
            </a:r>
            <a:r>
              <a:rPr lang="en-US" dirty="0" err="1"/>
              <a:t>proaneferi</a:t>
            </a:r>
            <a:r>
              <a:rPr lang="en-US" dirty="0"/>
              <a:t> </a:t>
            </a:r>
            <a:r>
              <a:rPr lang="en-US" dirty="0" err="1"/>
              <a:t>kanontas</a:t>
            </a:r>
            <a:r>
              <a:rPr lang="en-US" dirty="0"/>
              <a:t> observation ton </a:t>
            </a:r>
            <a:r>
              <a:rPr lang="en-US" dirty="0" err="1"/>
              <a:t>epitiximenwn</a:t>
            </a:r>
            <a:r>
              <a:rPr lang="en-US" dirty="0"/>
              <a:t> </a:t>
            </a:r>
            <a:r>
              <a:rPr lang="en-US" dirty="0" err="1"/>
              <a:t>paixnidiwn</a:t>
            </a:r>
            <a:r>
              <a:rPr lang="en-US" dirty="0"/>
              <a:t> kai </a:t>
            </a:r>
            <a:r>
              <a:rPr lang="en-US" dirty="0" err="1"/>
              <a:t>mixanismwn</a:t>
            </a:r>
            <a:r>
              <a:rPr lang="en-US" dirty="0"/>
              <a:t> </a:t>
            </a:r>
            <a:r>
              <a:rPr lang="en-US" dirty="0" err="1"/>
              <a:t>mporoume</a:t>
            </a:r>
            <a:r>
              <a:rPr lang="en-US" dirty="0"/>
              <a:t> </a:t>
            </a:r>
            <a:r>
              <a:rPr lang="en-US" dirty="0" err="1"/>
              <a:t>na</a:t>
            </a:r>
            <a:r>
              <a:rPr lang="en-US" dirty="0"/>
              <a:t> </a:t>
            </a:r>
            <a:r>
              <a:rPr lang="en-US" dirty="0" err="1"/>
              <a:t>ftiaksoume</a:t>
            </a:r>
            <a:r>
              <a:rPr lang="en-US" dirty="0"/>
              <a:t> dika mas </a:t>
            </a:r>
            <a:r>
              <a:rPr lang="en-US" dirty="0" err="1"/>
              <a:t>paraplisia</a:t>
            </a:r>
            <a:r>
              <a:rPr lang="en-US" dirty="0"/>
              <a:t> I </a:t>
            </a:r>
            <a:r>
              <a:rPr lang="en-US" dirty="0" err="1"/>
              <a:t>akoma</a:t>
            </a:r>
            <a:r>
              <a:rPr lang="en-US" dirty="0"/>
              <a:t> </a:t>
            </a:r>
            <a:r>
              <a:rPr lang="en-US" dirty="0" err="1"/>
              <a:t>na</a:t>
            </a:r>
            <a:r>
              <a:rPr lang="en-US" dirty="0"/>
              <a:t> </a:t>
            </a:r>
            <a:r>
              <a:rPr lang="en-US" dirty="0" err="1"/>
              <a:t>proboume</a:t>
            </a:r>
            <a:r>
              <a:rPr lang="en-US" dirty="0"/>
              <a:t> se </a:t>
            </a:r>
            <a:r>
              <a:rPr lang="en-US" dirty="0" err="1"/>
              <a:t>kainotomies</a:t>
            </a:r>
            <a:r>
              <a:rPr lang="en-US" dirty="0"/>
              <a:t> </a:t>
            </a:r>
            <a:r>
              <a:rPr lang="en-US" dirty="0" err="1"/>
              <a:t>akolouthonas</a:t>
            </a:r>
            <a:r>
              <a:rPr lang="en-US" dirty="0"/>
              <a:t> </a:t>
            </a:r>
            <a:r>
              <a:rPr lang="en-US" dirty="0" err="1"/>
              <a:t>dokimses</a:t>
            </a:r>
            <a:r>
              <a:rPr lang="en-US" dirty="0"/>
              <a:t> meso </a:t>
            </a:r>
            <a:r>
              <a:rPr lang="en-US" dirty="0" err="1"/>
              <a:t>xrisis</a:t>
            </a:r>
            <a:r>
              <a:rPr lang="en-US" dirty="0"/>
              <a:t> product reverse engineering</a:t>
            </a:r>
          </a:p>
          <a:p>
            <a:r>
              <a:rPr lang="en-US" dirty="0" err="1"/>
              <a:t>Diladi</a:t>
            </a:r>
            <a:r>
              <a:rPr lang="en-US" dirty="0"/>
              <a:t> </a:t>
            </a:r>
            <a:r>
              <a:rPr lang="en-US" dirty="0" err="1"/>
              <a:t>blepis</a:t>
            </a:r>
            <a:r>
              <a:rPr lang="en-US" dirty="0"/>
              <a:t> </a:t>
            </a:r>
            <a:r>
              <a:rPr lang="en-US" dirty="0" err="1"/>
              <a:t>ti</a:t>
            </a:r>
            <a:r>
              <a:rPr lang="en-US" dirty="0"/>
              <a:t> </a:t>
            </a:r>
            <a:r>
              <a:rPr lang="en-US" dirty="0" err="1"/>
              <a:t>exi</a:t>
            </a:r>
            <a:r>
              <a:rPr lang="en-US" dirty="0"/>
              <a:t> </a:t>
            </a:r>
            <a:r>
              <a:rPr lang="en-US" dirty="0" err="1"/>
              <a:t>ena</a:t>
            </a:r>
            <a:r>
              <a:rPr lang="en-US" dirty="0"/>
              <a:t> </a:t>
            </a:r>
            <a:r>
              <a:rPr lang="en-US" dirty="0" err="1"/>
              <a:t>proion</a:t>
            </a:r>
            <a:r>
              <a:rPr lang="en-US" dirty="0"/>
              <a:t> kai to spate/spas se </a:t>
            </a:r>
            <a:r>
              <a:rPr lang="en-US" dirty="0" err="1"/>
              <a:t>kommatia</a:t>
            </a:r>
            <a:r>
              <a:rPr lang="en-US" dirty="0"/>
              <a:t> </a:t>
            </a:r>
            <a:r>
              <a:rPr lang="en-US" dirty="0" err="1"/>
              <a:t>prospathontas</a:t>
            </a:r>
            <a:r>
              <a:rPr lang="en-US" dirty="0"/>
              <a:t> </a:t>
            </a:r>
            <a:r>
              <a:rPr lang="en-US" dirty="0" err="1"/>
              <a:t>na</a:t>
            </a:r>
            <a:r>
              <a:rPr lang="en-US" dirty="0"/>
              <a:t> katalabis </a:t>
            </a:r>
            <a:r>
              <a:rPr lang="en-US" dirty="0" err="1"/>
              <a:t>pws</a:t>
            </a:r>
            <a:r>
              <a:rPr lang="en-US" dirty="0"/>
              <a:t> </a:t>
            </a:r>
            <a:r>
              <a:rPr lang="en-US" dirty="0" err="1"/>
              <a:t>litourgoun</a:t>
            </a:r>
            <a:r>
              <a:rPr lang="en-US" dirty="0"/>
              <a:t> kai </a:t>
            </a:r>
            <a:r>
              <a:rPr lang="en-US" dirty="0" err="1"/>
              <a:t>giati</a:t>
            </a:r>
            <a:r>
              <a:rPr lang="en-US" dirty="0"/>
              <a:t> </a:t>
            </a:r>
            <a:r>
              <a:rPr lang="en-US" dirty="0" err="1"/>
              <a:t>egine</a:t>
            </a:r>
            <a:r>
              <a:rPr lang="en-US" dirty="0"/>
              <a:t> </a:t>
            </a:r>
            <a:r>
              <a:rPr lang="en-US" dirty="0" err="1"/>
              <a:t>epitiximeno</a:t>
            </a:r>
            <a:r>
              <a:rPr lang="en-US" dirty="0"/>
              <a:t> pia </a:t>
            </a:r>
            <a:r>
              <a:rPr lang="en-US" dirty="0" err="1"/>
              <a:t>ine</a:t>
            </a:r>
            <a:r>
              <a:rPr lang="en-US" dirty="0"/>
              <a:t> I formula?</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1968884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trike="sngStrike" dirty="0"/>
              <a:t>Apo </a:t>
            </a:r>
            <a:r>
              <a:rPr lang="en-US" strike="sngStrike" dirty="0" err="1"/>
              <a:t>edw</a:t>
            </a:r>
            <a:r>
              <a:rPr lang="en-US" strike="sngStrike" dirty="0"/>
              <a:t> pes to project sou </a:t>
            </a:r>
            <a:r>
              <a:rPr lang="en-US" strike="sngStrike" dirty="0" err="1"/>
              <a:t>ti</a:t>
            </a:r>
            <a:r>
              <a:rPr lang="en-US" strike="sngStrike" dirty="0"/>
              <a:t> </a:t>
            </a:r>
            <a:r>
              <a:rPr lang="en-US" strike="sngStrike" dirty="0" err="1"/>
              <a:t>ekanes</a:t>
            </a:r>
            <a:r>
              <a:rPr lang="en-US" strike="sngStrike" dirty="0"/>
              <a:t> se steps </a:t>
            </a:r>
            <a:r>
              <a:rPr lang="en-US" strike="sngStrike" dirty="0" err="1"/>
              <a:t>alla</a:t>
            </a:r>
            <a:r>
              <a:rPr lang="en-US" strike="sngStrike" dirty="0"/>
              <a:t> </a:t>
            </a:r>
            <a:r>
              <a:rPr lang="en-US" strike="sngStrike" dirty="0" err="1"/>
              <a:t>perigrafika</a:t>
            </a:r>
            <a:r>
              <a:rPr lang="en-US" strike="sngStrike" dirty="0"/>
              <a:t> </a:t>
            </a:r>
            <a:r>
              <a:rPr lang="en-US" strike="sngStrike" dirty="0" err="1"/>
              <a:t>oxi</a:t>
            </a:r>
            <a:r>
              <a:rPr lang="en-US" strike="sngStrike" dirty="0"/>
              <a:t> ta steps ta </a:t>
            </a:r>
            <a:r>
              <a:rPr lang="en-US" strike="sngStrike" dirty="0" err="1"/>
              <a:t>idia</a:t>
            </a:r>
            <a:r>
              <a:rPr lang="en-US" strike="sngStrike" dirty="0"/>
              <a:t> kai to conclusion </a:t>
            </a:r>
            <a:r>
              <a:rPr lang="en-US" strike="sngStrike" dirty="0" err="1"/>
              <a:t>sindeiaseto</a:t>
            </a:r>
            <a:r>
              <a:rPr lang="en-US" strike="sngStrike" dirty="0"/>
              <a:t> </a:t>
            </a:r>
            <a:r>
              <a:rPr lang="en-US" strike="sngStrike" dirty="0" err="1"/>
              <a:t>edw</a:t>
            </a:r>
            <a:r>
              <a:rPr lang="en-US" strike="sngStrike" dirty="0"/>
              <a:t> kai bale video pes </a:t>
            </a:r>
            <a:r>
              <a:rPr lang="en-US" strike="sngStrike" dirty="0" err="1"/>
              <a:t>pws</a:t>
            </a:r>
            <a:r>
              <a:rPr lang="en-US" strike="sngStrike" dirty="0"/>
              <a:t> auto </a:t>
            </a:r>
            <a:r>
              <a:rPr lang="en-US" strike="sngStrike" dirty="0" err="1"/>
              <a:t>epirasi</a:t>
            </a:r>
            <a:r>
              <a:rPr lang="en-US" strike="sngStrike" dirty="0"/>
              <a:t> marketing </a:t>
            </a:r>
            <a:r>
              <a:rPr lang="en-US" strike="sngStrike" dirty="0" err="1"/>
              <a:t>etc</a:t>
            </a:r>
            <a:endParaRPr lang="en-US" strike="sngStrike"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4015560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a:p>
            <a:endParaRPr lang="en-US" dirty="0"/>
          </a:p>
          <a:p>
            <a:r>
              <a:rPr lang="en-US" dirty="0" err="1"/>
              <a:t>Otan</a:t>
            </a:r>
            <a:r>
              <a:rPr lang="en-US" dirty="0"/>
              <a:t> </a:t>
            </a:r>
            <a:r>
              <a:rPr lang="en-US" dirty="0" err="1"/>
              <a:t>anaferomaste</a:t>
            </a:r>
            <a:r>
              <a:rPr lang="en-US" dirty="0"/>
              <a:t> se multiplayer system I </a:t>
            </a:r>
            <a:r>
              <a:rPr lang="en-US" dirty="0" err="1"/>
              <a:t>arxitektoniki</a:t>
            </a:r>
            <a:r>
              <a:rPr lang="en-US" dirty="0"/>
              <a:t> </a:t>
            </a:r>
            <a:r>
              <a:rPr lang="en-US" dirty="0" err="1"/>
              <a:t>diaferi</a:t>
            </a:r>
            <a:r>
              <a:rPr lang="en-US" dirty="0"/>
              <a:t> </a:t>
            </a:r>
            <a:r>
              <a:rPr lang="en-US" dirty="0" err="1"/>
              <a:t>programmatismou</a:t>
            </a:r>
            <a:r>
              <a:rPr lang="en-US" dirty="0"/>
              <a:t> </a:t>
            </a:r>
            <a:r>
              <a:rPr lang="en-US" dirty="0" err="1"/>
              <a:t>ine</a:t>
            </a:r>
            <a:r>
              <a:rPr lang="en-US" dirty="0"/>
              <a:t> </a:t>
            </a:r>
            <a:r>
              <a:rPr lang="en-US" dirty="0" err="1"/>
              <a:t>ligo</a:t>
            </a:r>
            <a:r>
              <a:rPr lang="en-US" dirty="0"/>
              <a:t> </a:t>
            </a:r>
            <a:r>
              <a:rPr lang="en-US" dirty="0" err="1"/>
              <a:t>pio</a:t>
            </a:r>
            <a:r>
              <a:rPr lang="en-US" dirty="0"/>
              <a:t> restricted </a:t>
            </a:r>
            <a:r>
              <a:rPr lang="en-US" dirty="0" err="1"/>
              <a:t>diladi</a:t>
            </a:r>
            <a:r>
              <a:rPr lang="en-US" dirty="0"/>
              <a:t> </a:t>
            </a:r>
            <a:r>
              <a:rPr lang="en-US" dirty="0" err="1"/>
              <a:t>tha</a:t>
            </a:r>
            <a:r>
              <a:rPr lang="en-US" dirty="0"/>
              <a:t> </a:t>
            </a:r>
            <a:r>
              <a:rPr lang="en-US" dirty="0" err="1"/>
              <a:t>prepei</a:t>
            </a:r>
            <a:r>
              <a:rPr lang="en-US" dirty="0"/>
              <a:t> </a:t>
            </a:r>
            <a:r>
              <a:rPr lang="en-US" dirty="0" err="1"/>
              <a:t>na</a:t>
            </a:r>
            <a:r>
              <a:rPr lang="en-US" dirty="0"/>
              <a:t> </a:t>
            </a:r>
            <a:r>
              <a:rPr lang="en-US" dirty="0" err="1"/>
              <a:t>akolouthithoun</a:t>
            </a:r>
            <a:r>
              <a:rPr lang="en-US" dirty="0"/>
              <a:t> </a:t>
            </a:r>
            <a:r>
              <a:rPr lang="en-US" dirty="0" err="1"/>
              <a:t>austira</a:t>
            </a:r>
            <a:r>
              <a:rPr lang="en-US" dirty="0"/>
              <a:t> </a:t>
            </a:r>
            <a:r>
              <a:rPr lang="en-US" dirty="0" err="1"/>
              <a:t>kapoia</a:t>
            </a:r>
            <a:r>
              <a:rPr lang="en-US" dirty="0"/>
              <a:t> bimata “hard coded” </a:t>
            </a:r>
            <a:r>
              <a:rPr lang="en-US" dirty="0" err="1"/>
              <a:t>opws</a:t>
            </a:r>
            <a:r>
              <a:rPr lang="en-US" dirty="0"/>
              <a:t> to/kai </a:t>
            </a:r>
            <a:r>
              <a:rPr lang="en-US" dirty="0" err="1"/>
              <a:t>exi</a:t>
            </a:r>
            <a:r>
              <a:rPr lang="en-US" dirty="0"/>
              <a:t> </a:t>
            </a:r>
            <a:r>
              <a:rPr lang="en-US" dirty="0" err="1"/>
              <a:t>ftiaxti</a:t>
            </a:r>
            <a:r>
              <a:rPr lang="en-US" dirty="0"/>
              <a:t> apo to </a:t>
            </a:r>
            <a:r>
              <a:rPr lang="en-US" dirty="0" err="1"/>
              <a:t>analogo</a:t>
            </a:r>
            <a:r>
              <a:rPr lang="en-US" dirty="0"/>
              <a:t> framework/game Engine </a:t>
            </a:r>
            <a:r>
              <a:rPr lang="en-US" dirty="0" err="1"/>
              <a:t>pu</a:t>
            </a:r>
            <a:r>
              <a:rPr lang="en-US" dirty="0"/>
              <a:t> </a:t>
            </a:r>
            <a:r>
              <a:rPr lang="en-US" dirty="0" err="1"/>
              <a:t>programmatizoume</a:t>
            </a:r>
            <a:r>
              <a:rPr lang="en-US" dirty="0"/>
              <a:t> se auto </a:t>
            </a:r>
            <a:r>
              <a:rPr lang="en-US" dirty="0" err="1"/>
              <a:t>osoi</a:t>
            </a:r>
            <a:r>
              <a:rPr lang="en-US" dirty="0"/>
              <a:t> </a:t>
            </a:r>
            <a:r>
              <a:rPr lang="en-US" dirty="0" err="1"/>
              <a:t>exoume</a:t>
            </a:r>
            <a:r>
              <a:rPr lang="en-US" dirty="0"/>
              <a:t> </a:t>
            </a:r>
            <a:r>
              <a:rPr lang="en-US" dirty="0" err="1"/>
              <a:t>asxolithoi</a:t>
            </a:r>
            <a:r>
              <a:rPr lang="en-US" dirty="0"/>
              <a:t> me web development </a:t>
            </a:r>
            <a:r>
              <a:rPr lang="en-US" dirty="0" err="1"/>
              <a:t>gnwrizoume</a:t>
            </a:r>
            <a:r>
              <a:rPr lang="en-US" dirty="0"/>
              <a:t> tin diafora raw php, java web coding vs Laravel, Spring way of code format architecture.</a:t>
            </a:r>
          </a:p>
          <a:p>
            <a:r>
              <a:rPr lang="en-US" dirty="0" err="1"/>
              <a:t>Isagoume</a:t>
            </a:r>
            <a:r>
              <a:rPr lang="en-US" dirty="0"/>
              <a:t> </a:t>
            </a:r>
            <a:r>
              <a:rPr lang="en-US" dirty="0" err="1"/>
              <a:t>ennoies</a:t>
            </a:r>
            <a:r>
              <a:rPr lang="en-US" dirty="0"/>
              <a:t> </a:t>
            </a:r>
            <a:r>
              <a:rPr lang="en-US" dirty="0" err="1"/>
              <a:t>opws</a:t>
            </a:r>
            <a:r>
              <a:rPr lang="en-US" dirty="0"/>
              <a:t> Client-Server </a:t>
            </a:r>
            <a:r>
              <a:rPr lang="en-US" dirty="0" err="1"/>
              <a:t>epikoinwnia</a:t>
            </a:r>
            <a:r>
              <a:rPr lang="en-US" dirty="0"/>
              <a:t> kai Remote Call Procedures (RPC) </a:t>
            </a:r>
            <a:r>
              <a:rPr lang="en-US" dirty="0" err="1"/>
              <a:t>metaksi</a:t>
            </a:r>
            <a:r>
              <a:rPr lang="en-US" dirty="0"/>
              <a:t> ton joined hosts kai authorities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Parakatw</a:t>
            </a:r>
            <a:r>
              <a:rPr lang="en-US" dirty="0"/>
              <a:t> </a:t>
            </a:r>
            <a:r>
              <a:rPr lang="en-US" dirty="0" err="1"/>
              <a:t>blepume</a:t>
            </a:r>
            <a:r>
              <a:rPr lang="en-US" dirty="0"/>
              <a:t> </a:t>
            </a:r>
            <a:r>
              <a:rPr lang="en-US" dirty="0" err="1"/>
              <a:t>ena</a:t>
            </a:r>
            <a:r>
              <a:rPr lang="en-US" dirty="0"/>
              <a:t> high level design se business process </a:t>
            </a:r>
            <a:r>
              <a:rPr lang="en-US" dirty="0" err="1"/>
              <a:t>epipedo</a:t>
            </a:r>
            <a:r>
              <a:rPr lang="en-US" dirty="0"/>
              <a:t> </a:t>
            </a:r>
            <a:r>
              <a:rPr lang="en-US" dirty="0" err="1"/>
              <a:t>sto</a:t>
            </a:r>
            <a:r>
              <a:rPr lang="en-US" dirty="0"/>
              <a:t> BPMN </a:t>
            </a:r>
            <a:r>
              <a:rPr lang="en-US" dirty="0" err="1"/>
              <a:t>diagramma</a:t>
            </a:r>
            <a:endParaRPr lang="en-US" dirty="0"/>
          </a:p>
          <a:p>
            <a:r>
              <a:rPr lang="en-US" dirty="0" err="1"/>
              <a:t>Diladi</a:t>
            </a:r>
            <a:r>
              <a:rPr lang="en-US" dirty="0"/>
              <a:t> ta process </a:t>
            </a:r>
            <a:r>
              <a:rPr lang="en-US" dirty="0" err="1"/>
              <a:t>metaksi</a:t>
            </a:r>
            <a:r>
              <a:rPr lang="en-US" dirty="0"/>
              <a:t> Business Logic Model se Server kai client </a:t>
            </a:r>
            <a:r>
              <a:rPr lang="en-US" dirty="0" err="1"/>
              <a:t>epikoinwnia</a:t>
            </a:r>
            <a:r>
              <a:rPr lang="en-US" dirty="0"/>
              <a:t> meso </a:t>
            </a:r>
            <a:r>
              <a:rPr lang="en-US" dirty="0" err="1"/>
              <a:t>Authory</a:t>
            </a:r>
            <a:r>
              <a:rPr lang="en-US" dirty="0"/>
              <a:t> kai Remote call procedures (RPC)</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39</a:t>
            </a:fld>
            <a:endParaRPr lang="en-US"/>
          </a:p>
        </p:txBody>
      </p:sp>
    </p:spTree>
    <p:extLst>
      <p:ext uri="{BB962C8B-B14F-4D97-AF65-F5344CB8AC3E}">
        <p14:creationId xmlns:p14="http://schemas.microsoft.com/office/powerpoint/2010/main" val="3678145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t>ΠΕΡΙΛΗΨΗ</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effectLst/>
                <a:latin typeface="Arial" panose="020B0604020202020204" pitchFamily="34" charset="0"/>
                <a:ea typeface="Calibri" panose="020F0502020204030204" pitchFamily="34" charset="0"/>
                <a:cs typeface="Arial" panose="020B0604020202020204" pitchFamily="34" charset="0"/>
              </a:rPr>
              <a:t>Ο ψηφιακός κόσμος είναι προϊόν υψηλής συμμετοχής που τείνει να διατηρεί τους χρήστες του καθ' όλη τη διάρκεια/την αφήγηση ή τον αντικειμενικό στόχο. Στον πυρήνα της εφαρμογής του, από τους επιχειρηματικούς στόχους έως την παράδοση προϊόντος, βρίσκονται τα συστήματα βίντεο-παιχνιδιού. Η έρευνα επικεντρώνεται στα δημογραφικά δεδομένα προτιμήσεις εικονικών κόσμων καθώς και την καθηλωτική εμπειρία τους συγκρίνοντας το με αντίστοιχους τίτλους εμπορικής επιτυχίας στα υπερ. και τα κατά. Το σύστημα ανάπτυξης της παρούσας εργασίας είναι επικεντρωμένο στο </a:t>
            </a:r>
            <a:r>
              <a:rPr lang="en-US" dirty="0">
                <a:effectLst/>
                <a:latin typeface="Arial" panose="020B0604020202020204" pitchFamily="34" charset="0"/>
                <a:ea typeface="Calibri" panose="020F0502020204030204" pitchFamily="34" charset="0"/>
                <a:cs typeface="Arial" panose="020B0604020202020204" pitchFamily="34" charset="0"/>
              </a:rPr>
              <a:t>multiplayer survival horror experience </a:t>
            </a:r>
            <a:r>
              <a:rPr lang="el-GR" dirty="0">
                <a:effectLst/>
                <a:latin typeface="Arial" panose="020B0604020202020204" pitchFamily="34" charset="0"/>
                <a:ea typeface="Calibri" panose="020F0502020204030204" pitchFamily="34" charset="0"/>
                <a:cs typeface="Arial" panose="020B0604020202020204" pitchFamily="34" charset="0"/>
              </a:rPr>
              <a:t>όπως περιβαλλοντικές αλληλεπιδράσεις παίχτη και </a:t>
            </a:r>
            <a:r>
              <a:rPr lang="en-US" dirty="0">
                <a:effectLst/>
                <a:latin typeface="Arial" panose="020B0604020202020204" pitchFamily="34" charset="0"/>
                <a:ea typeface="Calibri" panose="020F0502020204030204" pitchFamily="34" charset="0"/>
                <a:cs typeface="Arial" panose="020B0604020202020204" pitchFamily="34" charset="0"/>
              </a:rPr>
              <a:t>real time communications</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Voice over IP</a:t>
            </a:r>
            <a:r>
              <a:rPr lang="el-GR" i="1" dirty="0">
                <a:effectLst/>
                <a:latin typeface="Arial" panose="020B0604020202020204" pitchFamily="34" charset="0"/>
                <a:ea typeface="Calibri" panose="020F0502020204030204" pitchFamily="34" charset="0"/>
                <a:cs typeface="Arial" panose="020B0604020202020204" pitchFamily="34" charset="0"/>
              </a:rPr>
              <a:t> - </a:t>
            </a:r>
            <a:r>
              <a:rPr lang="en-US" i="1" dirty="0">
                <a:effectLst/>
                <a:latin typeface="Arial" panose="020B0604020202020204" pitchFamily="34" charset="0"/>
                <a:ea typeface="Calibri" panose="020F0502020204030204" pitchFamily="34" charset="0"/>
                <a:cs typeface="Arial" panose="020B0604020202020204" pitchFamily="34" charset="0"/>
              </a:rPr>
              <a:t>VOIP</a:t>
            </a:r>
            <a:r>
              <a:rPr lang="el-GR" dirty="0">
                <a:effectLst/>
                <a:latin typeface="Arial" panose="020B0604020202020204" pitchFamily="34" charset="0"/>
                <a:ea typeface="Calibri" panose="020F0502020204030204" pitchFamily="34" charset="0"/>
                <a:cs typeface="Arial" panose="020B0604020202020204" pitchFamily="34" charset="0"/>
              </a:rPr>
              <a:t>) καθώς και την αρχιτεκτονική των συστημάτων δημιουργίας τους προγραμματιστικά αλλά και από άλλες πτυχές συμβάλλουσες όπως 3</a:t>
            </a:r>
            <a:r>
              <a:rPr lang="en-US" dirty="0">
                <a:effectLst/>
                <a:latin typeface="Arial" panose="020B0604020202020204" pitchFamily="34" charset="0"/>
                <a:ea typeface="Calibri" panose="020F0502020204030204" pitchFamily="34" charset="0"/>
                <a:cs typeface="Arial" panose="020B0604020202020204" pitchFamily="34" charset="0"/>
              </a:rPr>
              <a:t>D Architectural Visualization</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Sound Design</a:t>
            </a:r>
            <a:r>
              <a:rPr lang="el-GR" dirty="0">
                <a:effectLst/>
                <a:latin typeface="Arial" panose="020B0604020202020204" pitchFamily="34" charset="0"/>
                <a:ea typeface="Calibri" panose="020F0502020204030204" pitchFamily="34" charset="0"/>
                <a:cs typeface="Arial" panose="020B0604020202020204" pitchFamily="34" charset="0"/>
              </a:rPr>
              <a:t>. Η </a:t>
            </a:r>
            <a:r>
              <a:rPr lang="el-GR" dirty="0" err="1">
                <a:effectLst/>
                <a:latin typeface="Arial" panose="020B0604020202020204" pitchFamily="34" charset="0"/>
                <a:ea typeface="Calibri" panose="020F0502020204030204" pitchFamily="34" charset="0"/>
                <a:cs typeface="Arial" panose="020B0604020202020204" pitchFamily="34" charset="0"/>
              </a:rPr>
              <a:t>δοθουσες</a:t>
            </a:r>
            <a:r>
              <a:rPr lang="el-GR" dirty="0">
                <a:effectLst/>
                <a:latin typeface="Arial" panose="020B0604020202020204" pitchFamily="34" charset="0"/>
                <a:ea typeface="Calibri" panose="020F0502020204030204" pitchFamily="34" charset="0"/>
                <a:cs typeface="Arial" panose="020B0604020202020204" pitchFamily="34" charset="0"/>
              </a:rPr>
              <a:t> τεχνικές είναι </a:t>
            </a:r>
            <a:r>
              <a:rPr lang="en-US" dirty="0">
                <a:effectLst/>
                <a:latin typeface="Arial" panose="020B0604020202020204" pitchFamily="34" charset="0"/>
                <a:ea typeface="Calibri" panose="020F0502020204030204" pitchFamily="34" charset="0"/>
                <a:cs typeface="Arial" panose="020B0604020202020204" pitchFamily="34" charset="0"/>
              </a:rPr>
              <a:t>abstracted</a:t>
            </a:r>
            <a:r>
              <a:rPr lang="el-GR" dirty="0">
                <a:effectLst/>
                <a:latin typeface="Arial" panose="020B0604020202020204" pitchFamily="34" charset="0"/>
                <a:ea typeface="Calibri" panose="020F0502020204030204" pitchFamily="34" charset="0"/>
                <a:cs typeface="Arial" panose="020B0604020202020204" pitchFamily="34" charset="0"/>
              </a:rPr>
              <a:t> και μπορεί να συμβάλουν σαν </a:t>
            </a:r>
            <a:r>
              <a:rPr lang="en-US" dirty="0">
                <a:effectLst/>
                <a:latin typeface="Arial" panose="020B0604020202020204" pitchFamily="34" charset="0"/>
                <a:ea typeface="Calibri" panose="020F0502020204030204" pitchFamily="34" charset="0"/>
                <a:cs typeface="Arial" panose="020B0604020202020204" pitchFamily="34" charset="0"/>
              </a:rPr>
              <a:t>concept</a:t>
            </a:r>
            <a:r>
              <a:rPr lang="el-GR" dirty="0">
                <a:effectLst/>
                <a:latin typeface="Arial" panose="020B0604020202020204" pitchFamily="34" charset="0"/>
                <a:ea typeface="Calibri" panose="020F0502020204030204" pitchFamily="34" charset="0"/>
                <a:cs typeface="Arial" panose="020B0604020202020204" pitchFamily="34" charset="0"/>
              </a:rPr>
              <a:t> για κάθε είδους </a:t>
            </a:r>
            <a:r>
              <a:rPr lang="en-US" dirty="0">
                <a:effectLst/>
                <a:latin typeface="Arial" panose="020B0604020202020204" pitchFamily="34" charset="0"/>
                <a:ea typeface="Calibri" panose="020F0502020204030204" pitchFamily="34" charset="0"/>
                <a:cs typeface="Arial" panose="020B0604020202020204" pitchFamily="34" charset="0"/>
              </a:rPr>
              <a:t>genre game</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i="1" dirty="0">
                <a:effectLst/>
                <a:latin typeface="Arial" panose="020B0604020202020204" pitchFamily="34" charset="0"/>
                <a:ea typeface="Calibri" panose="020F0502020204030204" pitchFamily="34" charset="0"/>
                <a:cs typeface="Arial" panose="020B0604020202020204" pitchFamily="34" charset="0"/>
              </a:rPr>
              <a:t>virtual world</a:t>
            </a:r>
            <a:r>
              <a:rPr lang="el-GR" dirty="0">
                <a:effectLst/>
                <a:latin typeface="Arial" panose="020B0604020202020204" pitchFamily="34" charset="0"/>
                <a:ea typeface="Calibri" panose="020F0502020204030204" pitchFamily="34" charset="0"/>
                <a:cs typeface="Arial" panose="020B0604020202020204" pitchFamily="34" charset="0"/>
              </a:rPr>
              <a:t>) </a:t>
            </a:r>
            <a:r>
              <a:rPr lang="en-US" dirty="0">
                <a:effectLst/>
                <a:latin typeface="Arial" panose="020B0604020202020204" pitchFamily="34" charset="0"/>
                <a:ea typeface="Calibri" panose="020F0502020204030204" pitchFamily="34" charset="0"/>
                <a:cs typeface="Arial" panose="020B0604020202020204" pitchFamily="34" charset="0"/>
              </a:rPr>
              <a:t>mechanic </a:t>
            </a:r>
            <a:r>
              <a:rPr lang="el-GR" dirty="0">
                <a:effectLst/>
                <a:latin typeface="Arial" panose="020B0604020202020204" pitchFamily="34" charset="0"/>
                <a:ea typeface="Calibri" panose="020F0502020204030204" pitchFamily="34" charset="0"/>
                <a:cs typeface="Arial" panose="020B0604020202020204" pitchFamily="34" charset="0"/>
              </a:rPr>
              <a:t>αλλά και σε κάθε είδους πλατφόρμας </a:t>
            </a:r>
            <a:r>
              <a:rPr lang="en-US" dirty="0">
                <a:effectLst/>
                <a:latin typeface="Arial" panose="020B0604020202020204" pitchFamily="34" charset="0"/>
                <a:ea typeface="Calibri" panose="020F0502020204030204" pitchFamily="34" charset="0"/>
                <a:cs typeface="Arial" panose="020B0604020202020204" pitchFamily="34" charset="0"/>
              </a:rPr>
              <a:t>AR</a:t>
            </a:r>
            <a:r>
              <a:rPr lang="el-GR" dirty="0">
                <a:effectLst/>
                <a:latin typeface="Arial" panose="020B0604020202020204" pitchFamily="34" charset="0"/>
                <a:ea typeface="Calibri" panose="020F0502020204030204" pitchFamily="34" charset="0"/>
                <a:cs typeface="Arial" panose="020B0604020202020204" pitchFamily="34" charset="0"/>
              </a:rPr>
              <a:t>/</a:t>
            </a:r>
            <a:r>
              <a:rPr lang="en-US" dirty="0">
                <a:effectLst/>
                <a:latin typeface="Arial" panose="020B0604020202020204" pitchFamily="34" charset="0"/>
                <a:ea typeface="Calibri" panose="020F0502020204030204" pitchFamily="34" charset="0"/>
                <a:cs typeface="Arial" panose="020B0604020202020204" pitchFamily="34" charset="0"/>
              </a:rPr>
              <a:t>VR</a:t>
            </a:r>
            <a:r>
              <a:rPr lang="el-GR" dirty="0">
                <a:effectLst/>
                <a:latin typeface="Arial" panose="020B0604020202020204" pitchFamily="34" charset="0"/>
                <a:ea typeface="Calibri" panose="020F0502020204030204" pitchFamily="34" charset="0"/>
                <a:cs typeface="Arial" panose="020B0604020202020204" pitchFamily="34" charset="0"/>
              </a:rPr>
              <a:t> &amp; </a:t>
            </a:r>
            <a:r>
              <a:rPr lang="en-US" dirty="0">
                <a:effectLst/>
                <a:latin typeface="Arial" panose="020B0604020202020204" pitchFamily="34" charset="0"/>
                <a:ea typeface="Calibri" panose="020F0502020204030204" pitchFamily="34" charset="0"/>
                <a:cs typeface="Arial" panose="020B0604020202020204" pitchFamily="34" charset="0"/>
              </a:rPr>
              <a:t>metaverse</a:t>
            </a:r>
            <a:r>
              <a:rPr lang="el-GR" dirty="0">
                <a:effectLst/>
                <a:latin typeface="Arial" panose="020B0604020202020204" pitchFamily="34" charset="0"/>
                <a:ea typeface="Calibri" panose="020F0502020204030204" pitchFamily="34" charset="0"/>
                <a:cs typeface="Arial" panose="020B0604020202020204" pitchFamily="34" charset="0"/>
              </a:rPr>
              <a:t>.</a:t>
            </a:r>
            <a:endParaRPr lang="en-US"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 not read below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trike="sngStrike" dirty="0" err="1"/>
              <a:t>Episis</a:t>
            </a:r>
            <a:r>
              <a:rPr lang="en-US" strike="sngStrike" dirty="0"/>
              <a:t> o </a:t>
            </a:r>
            <a:r>
              <a:rPr lang="en-US" strike="sngStrike" dirty="0" err="1"/>
              <a:t>skopos</a:t>
            </a:r>
            <a:r>
              <a:rPr lang="en-US" strike="sngStrike" dirty="0"/>
              <a:t> tis </a:t>
            </a:r>
            <a:r>
              <a:rPr lang="en-US" strike="sngStrike" dirty="0" err="1"/>
              <a:t>ergasias</a:t>
            </a:r>
            <a:r>
              <a:rPr lang="en-US" strike="sngStrike" dirty="0"/>
              <a:t> </a:t>
            </a:r>
            <a:r>
              <a:rPr lang="en-US" strike="sngStrike" dirty="0" err="1"/>
              <a:t>ine</a:t>
            </a:r>
            <a:r>
              <a:rPr lang="en-US" strike="sngStrike" dirty="0"/>
              <a:t> </a:t>
            </a:r>
            <a:r>
              <a:rPr lang="en-US" strike="sngStrike" dirty="0" err="1"/>
              <a:t>na</a:t>
            </a:r>
            <a:r>
              <a:rPr lang="en-US" strike="sngStrike" dirty="0"/>
              <a:t> </a:t>
            </a:r>
            <a:r>
              <a:rPr lang="en-US" strike="sngStrike" dirty="0" err="1"/>
              <a:t>simbali</a:t>
            </a:r>
            <a:r>
              <a:rPr lang="en-US" strike="sngStrike" dirty="0"/>
              <a:t> se </a:t>
            </a:r>
            <a:r>
              <a:rPr lang="el-GR" sz="1200" b="1" strike="sngStrike"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ΑΠΟΤΕΛΕΣΜΑ ΤΗΣ ΕΡΓΑΣΙΑΣ ΣΤΗΝ ΑΚΑΔΗΜΑΪΚΗ ΚΟΙΝΟΤΗΤΑ</a:t>
            </a:r>
            <a:r>
              <a:rPr lang="en-US" sz="1200" b="1" strike="sngStrike"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 &amp; kai </a:t>
            </a:r>
            <a:r>
              <a:rPr lang="el-GR" sz="1200" b="1" strike="sngStrike"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rPr>
              <a:t>ΣΤΗΝ ΚΟΙΝΩΝΙΑ</a:t>
            </a:r>
            <a:endParaRPr lang="en-US" sz="1200" b="1" strike="sngStrike" kern="0" dirty="0">
              <a:solidFill>
                <a:srgbClr val="FFFFFF"/>
              </a:solidFill>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trike="sngStrike"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sngStrike" dirty="0" err="1">
                <a:effectLst/>
                <a:latin typeface="Arial" panose="020B0604020202020204" pitchFamily="34" charset="0"/>
                <a:ea typeface="Calibri" panose="020F0502020204030204" pitchFamily="34" charset="0"/>
                <a:cs typeface="Arial" panose="020B0604020202020204" pitchFamily="34" charset="0"/>
              </a:rPr>
              <a:t>Opws</a:t>
            </a:r>
            <a:r>
              <a:rPr lang="en-US" sz="1200" strike="sngStrike" dirty="0">
                <a:effectLst/>
                <a:latin typeface="Arial" panose="020B0604020202020204" pitchFamily="34" charset="0"/>
                <a:ea typeface="Calibri" panose="020F0502020204030204" pitchFamily="34" charset="0"/>
                <a:cs typeface="Arial" panose="020B0604020202020204" pitchFamily="34" charset="0"/>
              </a:rPr>
              <a:t> </a:t>
            </a:r>
            <a:r>
              <a:rPr lang="el-GR" sz="1200" strike="sngStrike" dirty="0">
                <a:effectLst/>
                <a:latin typeface="Arial" panose="020B0604020202020204" pitchFamily="34" charset="0"/>
                <a:ea typeface="Calibri" panose="020F0502020204030204" pitchFamily="34" charset="0"/>
                <a:cs typeface="Arial" panose="020B0604020202020204" pitchFamily="34" charset="0"/>
              </a:rPr>
              <a:t>Η παρούσα ερευνητική εργασία παρουσιάζει την εξέλιξη τεχνολογιών και τεχνικών για την έναρξη δημιουργίας εικονικών κόσμων το όποιο είναι το μελλοντικό στίγμα για καινοτομίες και εκθετικής αυξήσεις κάθε επιστήμης μέσο αυτού (</a:t>
            </a:r>
            <a:r>
              <a:rPr lang="en-US" sz="1200" i="1" strike="sngStrike" dirty="0">
                <a:effectLst/>
                <a:latin typeface="Arial" panose="020B0604020202020204" pitchFamily="34" charset="0"/>
                <a:ea typeface="Calibri" panose="020F0502020204030204" pitchFamily="34" charset="0"/>
                <a:cs typeface="Arial" panose="020B0604020202020204" pitchFamily="34" charset="0"/>
              </a:rPr>
              <a:t>STEM</a:t>
            </a:r>
            <a:r>
              <a:rPr lang="el-GR" sz="1200" strike="sngStrike" dirty="0">
                <a:effectLst/>
                <a:latin typeface="Arial" panose="020B0604020202020204" pitchFamily="34" charset="0"/>
                <a:ea typeface="Calibri" panose="020F0502020204030204" pitchFamily="34" charset="0"/>
                <a:cs typeface="Arial" panose="020B0604020202020204" pitchFamily="34" charset="0"/>
              </a:rPr>
              <a:t>)</a:t>
            </a:r>
            <a:r>
              <a:rPr lang="en-US" sz="1200" strike="sngStrike" dirty="0">
                <a:effectLst/>
                <a:latin typeface="Arial" panose="020B0604020202020204" pitchFamily="34" charset="0"/>
                <a:ea typeface="Calibri" panose="020F0502020204030204" pitchFamily="34" charset="0"/>
                <a:cs typeface="Arial" panose="020B0604020202020204" pitchFamily="34" charset="0"/>
              </a:rPr>
              <a:t>-</a:t>
            </a:r>
            <a:r>
              <a:rPr lang="en-US" sz="1200" strike="sngStrike" dirty="0" err="1">
                <a:effectLst/>
                <a:latin typeface="Arial" panose="020B0604020202020204" pitchFamily="34" charset="0"/>
                <a:ea typeface="Calibri" panose="020F0502020204030204" pitchFamily="34" charset="0"/>
                <a:cs typeface="Arial" panose="020B0604020202020204" pitchFamily="34" charset="0"/>
              </a:rPr>
              <a:t>thetikes</a:t>
            </a:r>
            <a:r>
              <a:rPr lang="el-GR" sz="1200" strike="sngStrike" dirty="0">
                <a:effectLst/>
                <a:latin typeface="Arial" panose="020B0604020202020204" pitchFamily="34" charset="0"/>
                <a:ea typeface="Calibri" panose="020F0502020204030204" pitchFamily="34" charset="0"/>
                <a:cs typeface="Arial" panose="020B0604020202020204" pitchFamily="34" charset="0"/>
              </a:rPr>
              <a:t>. Ανάπτυξη παιχνιδιών, </a:t>
            </a:r>
            <a:r>
              <a:rPr lang="el-GR" sz="1200" strike="sngStrike" dirty="0" err="1">
                <a:effectLst/>
                <a:latin typeface="Arial" panose="020B0604020202020204" pitchFamily="34" charset="0"/>
                <a:ea typeface="Calibri" panose="020F0502020204030204" pitchFamily="34" charset="0"/>
                <a:cs typeface="Arial" panose="020B0604020202020204" pitchFamily="34" charset="0"/>
              </a:rPr>
              <a:t>οπτικοποίηση</a:t>
            </a:r>
            <a:r>
              <a:rPr lang="el-GR" sz="1200" strike="sngStrike" dirty="0">
                <a:effectLst/>
                <a:latin typeface="Arial" panose="020B0604020202020204" pitchFamily="34" charset="0"/>
                <a:ea typeface="Calibri" panose="020F0502020204030204" pitchFamily="34" charset="0"/>
                <a:cs typeface="Arial" panose="020B0604020202020204" pitchFamily="34" charset="0"/>
              </a:rPr>
              <a:t> αρχιτεκτονικών και αυτοκινήτων, δημιουργία γραμμικού περιεχομένου ταινιών και τηλεοπτικού περιεχομένου, παραγωγή μετάδοσης και ζωντανών εκδηλώσεων, εκπαίδευση (</a:t>
            </a:r>
            <a:r>
              <a:rPr lang="el-GR" sz="1200" i="1" strike="sngStrike" dirty="0">
                <a:effectLst/>
                <a:latin typeface="Arial" panose="020B0604020202020204" pitchFamily="34" charset="0"/>
                <a:ea typeface="Calibri" panose="020F0502020204030204" pitchFamily="34" charset="0"/>
                <a:cs typeface="Arial" panose="020B0604020202020204" pitchFamily="34" charset="0"/>
              </a:rPr>
              <a:t>υποψήφιου</a:t>
            </a:r>
            <a:r>
              <a:rPr lang="el-GR" sz="1200" strike="sngStrike" dirty="0">
                <a:effectLst/>
                <a:latin typeface="Arial" panose="020B0604020202020204" pitchFamily="34" charset="0"/>
                <a:ea typeface="Calibri" panose="020F0502020204030204" pitchFamily="34" charset="0"/>
                <a:cs typeface="Arial" panose="020B0604020202020204" pitchFamily="34" charset="0"/>
              </a:rPr>
              <a:t> </a:t>
            </a:r>
            <a:r>
              <a:rPr lang="el-GR" sz="1200" i="1" strike="sngStrike" dirty="0">
                <a:effectLst/>
                <a:latin typeface="Arial" panose="020B0604020202020204" pitchFamily="34" charset="0"/>
                <a:ea typeface="Calibri" panose="020F0502020204030204" pitchFamily="34" charset="0"/>
                <a:cs typeface="Arial" panose="020B0604020202020204" pitchFamily="34" charset="0"/>
              </a:rPr>
              <a:t>σε κάθε τομέα</a:t>
            </a:r>
            <a:r>
              <a:rPr lang="el-GR" sz="1200" strike="sngStrike" dirty="0">
                <a:effectLst/>
                <a:latin typeface="Arial" panose="020B0604020202020204" pitchFamily="34" charset="0"/>
                <a:ea typeface="Calibri" panose="020F0502020204030204" pitchFamily="34" charset="0"/>
                <a:cs typeface="Arial" panose="020B0604020202020204" pitchFamily="34" charset="0"/>
              </a:rPr>
              <a:t>) και προσομοίωση και άλλες εφαρμογές σε πραγματικό χρόνο δίνουν την δυνατότητα όχι μόνο στην πρόβλεψη αλλά και αυξήσει πιθανοτήτων αποφύγεις σφαλμάτων σε ένα εμπορικό/ερευνητικό έργο πριν και μετά από την υλοποίηση του. Δίνεται η δυνατότητα χρήσεις τεχνολογιών που θα ανασκοπηθούν από κάθε υποψήφιο να βελτιώσει την ροή εργασίας του σε κάθε τομέα μελλοντικά αφού μια τέτοια επιστήμη είναι η επιστήμη της αυτοματοποιήσεις και </a:t>
            </a:r>
            <a:r>
              <a:rPr lang="el-GR" sz="1200" strike="sngStrike" dirty="0" err="1">
                <a:effectLst/>
                <a:latin typeface="Arial" panose="020B0604020202020204" pitchFamily="34" charset="0"/>
                <a:ea typeface="Calibri" panose="020F0502020204030204" pitchFamily="34" charset="0"/>
                <a:cs typeface="Arial" panose="020B0604020202020204" pitchFamily="34" charset="0"/>
              </a:rPr>
              <a:t>οπτικοποίησεις</a:t>
            </a:r>
            <a:r>
              <a:rPr lang="el-GR" sz="1200" strike="sngStrike" dirty="0">
                <a:effectLst/>
                <a:latin typeface="Arial" panose="020B0604020202020204" pitchFamily="34" charset="0"/>
                <a:ea typeface="Calibri" panose="020F0502020204030204" pitchFamily="34" charset="0"/>
                <a:cs typeface="Arial" panose="020B0604020202020204" pitchFamily="34" charset="0"/>
              </a:rPr>
              <a:t> και παραγωγικότητας. Ό επίσημος όρος στην Βιβλιοθήκη Υποδομής Πληροφορικής (</a:t>
            </a:r>
            <a:r>
              <a:rPr lang="en-US" sz="1200" i="1" strike="sngStrike" dirty="0">
                <a:effectLst/>
                <a:latin typeface="Arial" panose="020B0604020202020204" pitchFamily="34" charset="0"/>
                <a:ea typeface="Calibri" panose="020F0502020204030204" pitchFamily="34" charset="0"/>
                <a:cs typeface="Arial" panose="020B0604020202020204" pitchFamily="34" charset="0"/>
              </a:rPr>
              <a:t>ITIL-library </a:t>
            </a:r>
            <a:r>
              <a:rPr lang="en-US" sz="1200" i="1" strike="sngStrike" dirty="0" err="1">
                <a:effectLst/>
                <a:latin typeface="Arial" panose="020B0604020202020204" pitchFamily="34" charset="0"/>
                <a:ea typeface="Calibri" panose="020F0502020204030204" pitchFamily="34" charset="0"/>
                <a:cs typeface="Arial" panose="020B0604020202020204" pitchFamily="34" charset="0"/>
              </a:rPr>
              <a:t>gia</a:t>
            </a:r>
            <a:r>
              <a:rPr lang="en-US" sz="1200" i="1" strike="sngStrike" dirty="0">
                <a:effectLst/>
                <a:latin typeface="Arial" panose="020B0604020202020204" pitchFamily="34" charset="0"/>
                <a:ea typeface="Calibri" panose="020F0502020204030204" pitchFamily="34" charset="0"/>
                <a:cs typeface="Arial" panose="020B0604020202020204" pitchFamily="34" charset="0"/>
              </a:rPr>
              <a:t> best practices </a:t>
            </a:r>
            <a:r>
              <a:rPr lang="en-US" sz="1200" i="1" strike="sngStrike" dirty="0" err="1">
                <a:effectLst/>
                <a:latin typeface="Arial" panose="020B0604020202020204" pitchFamily="34" charset="0"/>
                <a:ea typeface="Calibri" panose="020F0502020204030204" pitchFamily="34" charset="0"/>
                <a:cs typeface="Arial" panose="020B0604020202020204" pitchFamily="34" charset="0"/>
              </a:rPr>
              <a:t>sto</a:t>
            </a:r>
            <a:r>
              <a:rPr lang="en-US" sz="1200" i="1" strike="sngStrike" dirty="0">
                <a:effectLst/>
                <a:latin typeface="Arial" panose="020B0604020202020204" pitchFamily="34" charset="0"/>
                <a:ea typeface="Calibri" panose="020F0502020204030204" pitchFamily="34" charset="0"/>
                <a:cs typeface="Arial" panose="020B0604020202020204" pitchFamily="34" charset="0"/>
              </a:rPr>
              <a:t> IT process </a:t>
            </a:r>
            <a:r>
              <a:rPr lang="en-US" sz="1200" i="1" strike="sngStrike" dirty="0" err="1">
                <a:effectLst/>
                <a:latin typeface="Arial" panose="020B0604020202020204" pitchFamily="34" charset="0"/>
                <a:ea typeface="Calibri" panose="020F0502020204030204" pitchFamily="34" charset="0"/>
                <a:cs typeface="Arial" panose="020B0604020202020204" pitchFamily="34" charset="0"/>
              </a:rPr>
              <a:t>managment</a:t>
            </a:r>
            <a:r>
              <a:rPr lang="el-GR" sz="1200" strike="sngStrike" dirty="0">
                <a:effectLst/>
                <a:latin typeface="Arial" panose="020B0604020202020204" pitchFamily="34" charset="0"/>
                <a:ea typeface="Calibri" panose="020F0502020204030204" pitchFamily="34" charset="0"/>
                <a:cs typeface="Arial" panose="020B0604020202020204" pitchFamily="34" charset="0"/>
              </a:rPr>
              <a:t>) είναι 4 βημάτων: Ορισμός, Ανάλυση, Έγκριση, ναύλωση -&gt; Δημιουργία τιμής.</a:t>
            </a:r>
            <a:endParaRPr lang="en-US" sz="1200" strike="sngStrike"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trike="sngStrike"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strike="sngStrike" dirty="0" err="1">
                <a:effectLst/>
                <a:latin typeface="Arial" panose="020B0604020202020204" pitchFamily="34" charset="0"/>
                <a:ea typeface="Calibri" panose="020F0502020204030204" pitchFamily="34" charset="0"/>
                <a:cs typeface="Arial" panose="020B0604020202020204" pitchFamily="34" charset="0"/>
              </a:rPr>
              <a:t>Episis</a:t>
            </a:r>
            <a:r>
              <a:rPr lang="en-US" sz="1200" strike="sngStrike" dirty="0">
                <a:effectLst/>
                <a:latin typeface="Arial" panose="020B0604020202020204" pitchFamily="34" charset="0"/>
                <a:ea typeface="Calibri" panose="020F0502020204030204" pitchFamily="34" charset="0"/>
                <a:cs typeface="Arial" panose="020B0604020202020204" pitchFamily="34" charset="0"/>
              </a:rPr>
              <a:t>/</a:t>
            </a:r>
            <a:r>
              <a:rPr lang="en-US" sz="1200" strike="sngStrike" dirty="0" err="1">
                <a:effectLst/>
                <a:latin typeface="Arial" panose="020B0604020202020204" pitchFamily="34" charset="0"/>
                <a:ea typeface="Calibri" panose="020F0502020204030204" pitchFamily="34" charset="0"/>
                <a:cs typeface="Arial" panose="020B0604020202020204" pitchFamily="34" charset="0"/>
              </a:rPr>
              <a:t>kathws</a:t>
            </a:r>
            <a:endParaRPr lang="en-US" sz="1200" strike="sngStrike"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trike="sngStrike"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strike="sngStrike" dirty="0">
                <a:effectLst/>
                <a:latin typeface="Arial" panose="020B0604020202020204" pitchFamily="34" charset="0"/>
                <a:ea typeface="Calibri" panose="020F0502020204030204" pitchFamily="34" charset="0"/>
                <a:cs typeface="Arial" panose="020B0604020202020204" pitchFamily="34" charset="0"/>
              </a:rPr>
              <a:t>Θα </a:t>
            </a:r>
            <a:r>
              <a:rPr lang="el-GR" sz="1800" strike="sngStrike" dirty="0" err="1">
                <a:effectLst/>
                <a:latin typeface="Arial" panose="020B0604020202020204" pitchFamily="34" charset="0"/>
                <a:ea typeface="Calibri" panose="020F0502020204030204" pitchFamily="34" charset="0"/>
                <a:cs typeface="Arial" panose="020B0604020202020204" pitchFamily="34" charset="0"/>
              </a:rPr>
              <a:t>παρακεντρινει</a:t>
            </a:r>
            <a:r>
              <a:rPr lang="el-GR" sz="1800" strike="sngStrike" dirty="0">
                <a:effectLst/>
                <a:latin typeface="Arial" panose="020B0604020202020204" pitchFamily="34" charset="0"/>
                <a:ea typeface="Calibri" panose="020F0502020204030204" pitchFamily="34" charset="0"/>
                <a:cs typeface="Arial" panose="020B0604020202020204" pitchFamily="34" charset="0"/>
              </a:rPr>
              <a:t> τους ανθρώπους να είναι ενήμερη και/για τεχνολογίες μέσο δια-δραστικότητας και ενημέρωσης και να υπάρχει διευκόλυνση στον σύγχρονο τρόπος ζωής τους.</a:t>
            </a:r>
            <a:endParaRPr lang="en-US" sz="1800" strike="sngStrike"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trike="sngStrike"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trike="sngStrike"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215897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VoIP module </a:t>
            </a:r>
            <a:r>
              <a:rPr lang="en-US" dirty="0" err="1"/>
              <a:t>pu</a:t>
            </a:r>
            <a:r>
              <a:rPr lang="en-US" dirty="0"/>
              <a:t> </a:t>
            </a:r>
            <a:r>
              <a:rPr lang="en-US" dirty="0" err="1"/>
              <a:t>ine</a:t>
            </a:r>
            <a:r>
              <a:rPr lang="en-US" dirty="0"/>
              <a:t> </a:t>
            </a:r>
            <a:r>
              <a:rPr lang="en-US" dirty="0" err="1"/>
              <a:t>ena</a:t>
            </a:r>
            <a:r>
              <a:rPr lang="en-US" dirty="0"/>
              <a:t> </a:t>
            </a:r>
            <a:r>
              <a:rPr lang="en-US" dirty="0" err="1"/>
              <a:t>kommati</a:t>
            </a:r>
            <a:r>
              <a:rPr lang="en-US" dirty="0"/>
              <a:t> </a:t>
            </a:r>
            <a:r>
              <a:rPr lang="en-US" dirty="0" err="1"/>
              <a:t>tou</a:t>
            </a:r>
            <a:r>
              <a:rPr lang="en-US" dirty="0"/>
              <a:t> </a:t>
            </a:r>
            <a:r>
              <a:rPr lang="en-US" dirty="0" err="1"/>
              <a:t>systimatos</a:t>
            </a:r>
            <a:r>
              <a:rPr lang="en-US" dirty="0"/>
              <a:t> </a:t>
            </a:r>
            <a:r>
              <a:rPr lang="en-US" dirty="0" err="1"/>
              <a:t>exi</a:t>
            </a:r>
            <a:r>
              <a:rPr lang="en-US" dirty="0"/>
              <a:t> to </a:t>
            </a:r>
            <a:r>
              <a:rPr lang="en-US" dirty="0" err="1"/>
              <a:t>eksis</a:t>
            </a:r>
            <a:r>
              <a:rPr lang="en-US" dirty="0"/>
              <a:t> flowchart </a:t>
            </a:r>
            <a:r>
              <a:rPr lang="en-US" dirty="0" err="1"/>
              <a:t>litourgias</a:t>
            </a:r>
            <a:r>
              <a:rPr lang="en-US" dirty="0"/>
              <a:t> </a:t>
            </a:r>
            <a:r>
              <a:rPr lang="en-US" dirty="0" err="1"/>
              <a:t>gia</a:t>
            </a:r>
            <a:r>
              <a:rPr lang="en-US" dirty="0"/>
              <a:t> enan </a:t>
            </a:r>
            <a:r>
              <a:rPr lang="en-US" dirty="0" err="1"/>
              <a:t>xrhsth</a:t>
            </a:r>
            <a:r>
              <a:rPr lang="en-US" dirty="0"/>
              <a:t>.</a:t>
            </a:r>
          </a:p>
          <a:p>
            <a:endParaRPr lang="en-US" dirty="0"/>
          </a:p>
          <a:p>
            <a:r>
              <a:rPr lang="en-US" dirty="0" err="1"/>
              <a:t>Sto</a:t>
            </a:r>
            <a:r>
              <a:rPr lang="en-US" dirty="0"/>
              <a:t> </a:t>
            </a:r>
            <a:r>
              <a:rPr lang="en-US" dirty="0" err="1"/>
              <a:t>diagramma</a:t>
            </a:r>
            <a:r>
              <a:rPr lang="en-US" dirty="0"/>
              <a:t> </a:t>
            </a:r>
            <a:r>
              <a:rPr lang="en-US" dirty="0" err="1"/>
              <a:t>episis</a:t>
            </a:r>
            <a:r>
              <a:rPr lang="en-US" dirty="0"/>
              <a:t> iparxoun kai </a:t>
            </a:r>
            <a:r>
              <a:rPr lang="en-US" dirty="0" err="1"/>
              <a:t>alla</a:t>
            </a:r>
            <a:r>
              <a:rPr lang="en-US" dirty="0"/>
              <a:t> </a:t>
            </a:r>
            <a:r>
              <a:rPr lang="en-US" dirty="0" err="1"/>
              <a:t>iposistimata</a:t>
            </a:r>
            <a:r>
              <a:rPr lang="en-US" dirty="0"/>
              <a:t> apo </a:t>
            </a:r>
            <a:r>
              <a:rPr lang="en-US" dirty="0" err="1"/>
              <a:t>pisw</a:t>
            </a:r>
            <a:r>
              <a:rPr lang="en-US" dirty="0"/>
              <a:t> </a:t>
            </a:r>
            <a:r>
              <a:rPr lang="en-US" dirty="0" err="1"/>
              <a:t>pu</a:t>
            </a:r>
            <a:r>
              <a:rPr lang="en-US" dirty="0"/>
              <a:t> </a:t>
            </a:r>
            <a:r>
              <a:rPr lang="en-US" dirty="0" err="1"/>
              <a:t>trexoun</a:t>
            </a:r>
            <a:r>
              <a:rPr lang="en-US" dirty="0"/>
              <a:t> </a:t>
            </a:r>
            <a:r>
              <a:rPr lang="en-US" dirty="0" err="1"/>
              <a:t>dioti</a:t>
            </a:r>
            <a:r>
              <a:rPr lang="en-US" dirty="0"/>
              <a:t> den </a:t>
            </a:r>
            <a:r>
              <a:rPr lang="en-US" dirty="0" err="1"/>
              <a:t>mpori</a:t>
            </a:r>
            <a:r>
              <a:rPr lang="en-US" dirty="0"/>
              <a:t> </a:t>
            </a:r>
            <a:r>
              <a:rPr lang="en-US" dirty="0" err="1"/>
              <a:t>kati</a:t>
            </a:r>
            <a:r>
              <a:rPr lang="en-US" dirty="0"/>
              <a:t> mono </a:t>
            </a:r>
            <a:r>
              <a:rPr lang="en-US" dirty="0" err="1"/>
              <a:t>tou</a:t>
            </a:r>
            <a:r>
              <a:rPr lang="en-US" dirty="0"/>
              <a:t> </a:t>
            </a:r>
            <a:r>
              <a:rPr lang="en-US" dirty="0" err="1"/>
              <a:t>na</a:t>
            </a:r>
            <a:r>
              <a:rPr lang="en-US" dirty="0"/>
              <a:t> </a:t>
            </a:r>
            <a:r>
              <a:rPr lang="en-US" dirty="0" err="1"/>
              <a:t>litourgisi</a:t>
            </a:r>
            <a:r>
              <a:rPr lang="en-US" dirty="0"/>
              <a:t> </a:t>
            </a:r>
            <a:r>
              <a:rPr lang="en-US" dirty="0" err="1"/>
              <a:t>opws</a:t>
            </a:r>
            <a:r>
              <a:rPr lang="en-US" dirty="0"/>
              <a:t> to join to server …. H to </a:t>
            </a:r>
            <a:r>
              <a:rPr lang="en-US" dirty="0" err="1"/>
              <a:t>sistima</a:t>
            </a:r>
            <a:r>
              <a:rPr lang="en-US" dirty="0"/>
              <a:t> pickup ola </a:t>
            </a:r>
            <a:r>
              <a:rPr lang="en-US" dirty="0" err="1"/>
              <a:t>auta</a:t>
            </a:r>
            <a:r>
              <a:rPr lang="en-US" dirty="0"/>
              <a:t> se multiplayer </a:t>
            </a:r>
            <a:r>
              <a:rPr lang="en-US" dirty="0" err="1"/>
              <a:t>arxitektoniki</a:t>
            </a:r>
            <a:endParaRPr lang="en-US" dirty="0"/>
          </a:p>
          <a:p>
            <a:endParaRPr lang="en-US" dirty="0"/>
          </a:p>
          <a:p>
            <a:r>
              <a:rPr lang="en-US" dirty="0"/>
              <a:t>((</a:t>
            </a:r>
            <a:r>
              <a:rPr lang="en-US" dirty="0" err="1"/>
              <a:t>eksigis</a:t>
            </a:r>
            <a:r>
              <a:rPr lang="en-US" dirty="0"/>
              <a:t> </a:t>
            </a:r>
            <a:r>
              <a:rPr lang="en-US" dirty="0" err="1"/>
              <a:t>sta</a:t>
            </a:r>
            <a:r>
              <a:rPr lang="en-US" dirty="0"/>
              <a:t> grigora </a:t>
            </a:r>
            <a:r>
              <a:rPr lang="en-US" dirty="0" err="1"/>
              <a:t>ti</a:t>
            </a:r>
            <a:r>
              <a:rPr lang="en-US" dirty="0"/>
              <a:t> </a:t>
            </a:r>
            <a:r>
              <a:rPr lang="en-US" dirty="0" err="1"/>
              <a:t>blepis</a:t>
            </a:r>
            <a:r>
              <a:rPr lang="en-US" dirty="0"/>
              <a:t> </a:t>
            </a:r>
            <a:r>
              <a:rPr lang="en-US" dirty="0" err="1"/>
              <a:t>sto</a:t>
            </a:r>
            <a:r>
              <a:rPr lang="en-US" dirty="0"/>
              <a:t> </a:t>
            </a:r>
            <a:r>
              <a:rPr lang="en-US" dirty="0" err="1"/>
              <a:t>diagramma</a:t>
            </a:r>
            <a:r>
              <a:rPr lang="en-US" dirty="0"/>
              <a:t>) to fork kai join </a:t>
            </a:r>
            <a:r>
              <a:rPr lang="en-US" dirty="0" err="1"/>
              <a:t>metaksi</a:t>
            </a:r>
            <a:r>
              <a:rPr lang="en-US" dirty="0"/>
              <a:t> key pes </a:t>
            </a:r>
            <a:r>
              <a:rPr lang="en-US" dirty="0" err="1"/>
              <a:t>diladi</a:t>
            </a:r>
            <a:r>
              <a:rPr lang="en-US" dirty="0"/>
              <a:t> same </a:t>
            </a:r>
            <a:r>
              <a:rPr lang="en-US" dirty="0" err="1"/>
              <a:t>aksion</a:t>
            </a:r>
            <a:r>
              <a:rPr lang="en-US" dirty="0"/>
              <a:t> split se same results)</a:t>
            </a:r>
          </a:p>
        </p:txBody>
      </p:sp>
      <p:sp>
        <p:nvSpPr>
          <p:cNvPr id="4" name="Slide Number Placeholder 3"/>
          <p:cNvSpPr>
            <a:spLocks noGrp="1"/>
          </p:cNvSpPr>
          <p:nvPr>
            <p:ph type="sldNum" sz="quarter" idx="5"/>
          </p:nvPr>
        </p:nvSpPr>
        <p:spPr/>
        <p:txBody>
          <a:bodyPr/>
          <a:lstStyle/>
          <a:p>
            <a:fld id="{910C69D4-DE42-414E-829A-8F378A406FFC}" type="slidenum">
              <a:rPr lang="en-US" smtClean="0"/>
              <a:t>40</a:t>
            </a:fld>
            <a:endParaRPr lang="en-US"/>
          </a:p>
        </p:txBody>
      </p:sp>
    </p:spTree>
    <p:extLst>
      <p:ext uri="{BB962C8B-B14F-4D97-AF65-F5344CB8AC3E}">
        <p14:creationId xmlns:p14="http://schemas.microsoft.com/office/powerpoint/2010/main" val="6354166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Stin </a:t>
            </a:r>
            <a:r>
              <a:rPr lang="en-US" dirty="0" err="1"/>
              <a:t>paraktw</a:t>
            </a:r>
            <a:r>
              <a:rPr lang="en-US" dirty="0"/>
              <a:t> ikona </a:t>
            </a:r>
            <a:r>
              <a:rPr lang="en-US" dirty="0" err="1"/>
              <a:t>paratiroume</a:t>
            </a:r>
            <a:r>
              <a:rPr lang="en-US" dirty="0"/>
              <a:t> </a:t>
            </a:r>
            <a:r>
              <a:rPr lang="en-US" dirty="0" err="1"/>
              <a:t>pws</a:t>
            </a:r>
            <a:r>
              <a:rPr lang="en-US" dirty="0"/>
              <a:t> </a:t>
            </a:r>
            <a:r>
              <a:rPr lang="en-US" dirty="0" err="1"/>
              <a:t>tha</a:t>
            </a:r>
            <a:r>
              <a:rPr lang="en-US" dirty="0"/>
              <a:t> </a:t>
            </a:r>
            <a:r>
              <a:rPr lang="en-US" dirty="0" err="1"/>
              <a:t>itan</a:t>
            </a:r>
            <a:r>
              <a:rPr lang="en-US" dirty="0"/>
              <a:t> to </a:t>
            </a:r>
            <a:r>
              <a:rPr lang="en-US" dirty="0" err="1"/>
              <a:t>modelo</a:t>
            </a:r>
            <a:r>
              <a:rPr lang="en-US" dirty="0"/>
              <a:t> client-server </a:t>
            </a:r>
            <a:r>
              <a:rPr lang="en-US" dirty="0" err="1"/>
              <a:t>ite</a:t>
            </a:r>
            <a:r>
              <a:rPr lang="en-US" dirty="0"/>
              <a:t> host </a:t>
            </a:r>
            <a:r>
              <a:rPr lang="en-US" dirty="0" err="1"/>
              <a:t>ite</a:t>
            </a:r>
            <a:r>
              <a:rPr lang="en-US" dirty="0"/>
              <a:t> dedicated server</a:t>
            </a:r>
            <a:r>
              <a:rPr lang="el-GR" dirty="0"/>
              <a:t> </a:t>
            </a:r>
            <a:r>
              <a:rPr lang="en-US" dirty="0"/>
              <a:t>tis </a:t>
            </a:r>
            <a:r>
              <a:rPr lang="en-US" dirty="0" err="1"/>
              <a:t>proigoumenis</a:t>
            </a:r>
            <a:r>
              <a:rPr lang="en-US" dirty="0"/>
              <a:t> </a:t>
            </a:r>
            <a:r>
              <a:rPr lang="en-US" dirty="0" err="1"/>
              <a:t>ilopoisis</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16922386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Panw</a:t>
            </a:r>
            <a:r>
              <a:rPr lang="en-US" dirty="0"/>
              <a:t> apo ola</a:t>
            </a:r>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29084122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Τα βήματα στην δημιουργία συστημάτων εικονικού κόσμου πριν από την διαδικασία έναρξης δόμησης </a:t>
            </a:r>
            <a:r>
              <a:rPr lang="en-US" sz="1800" dirty="0">
                <a:effectLst/>
                <a:latin typeface="Arial" panose="020B0604020202020204" pitchFamily="34" charset="0"/>
                <a:ea typeface="Calibri" panose="020F0502020204030204" pitchFamily="34" charset="0"/>
                <a:cs typeface="Arial" panose="020B0604020202020204" pitchFamily="34" charset="0"/>
              </a:rPr>
              <a:t>business model</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logic</a:t>
            </a:r>
            <a:r>
              <a:rPr lang="el-GR" sz="1800" dirty="0">
                <a:effectLst/>
                <a:latin typeface="Arial" panose="020B0604020202020204" pitchFamily="34" charset="0"/>
                <a:ea typeface="Calibri" panose="020F0502020204030204" pitchFamily="34" charset="0"/>
                <a:cs typeface="Arial" panose="020B0604020202020204" pitchFamily="34" charset="0"/>
              </a:rPr>
              <a:t> είναι αλγοριθμικά προσεγμένα, τα εξής: </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1800" dirty="0">
                <a:effectLst/>
                <a:latin typeface="Arial" panose="020B0604020202020204" pitchFamily="34" charset="0"/>
                <a:ea typeface="Calibri" panose="020F0502020204030204" pitchFamily="34" charset="0"/>
                <a:cs typeface="Arial" panose="020B0604020202020204" pitchFamily="34" charset="0"/>
              </a:rPr>
              <a:t>top trend</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n-US" sz="1800" dirty="0">
                <a:effectLst/>
                <a:latin typeface="Arial" panose="020B0604020202020204" pitchFamily="34" charset="0"/>
                <a:ea typeface="Calibri" panose="020F0502020204030204" pitchFamily="34" charset="0"/>
                <a:cs typeface="Arial" panose="020B0604020202020204" pitchFamily="34" charset="0"/>
              </a:rPr>
              <a:t>Feature </a:t>
            </a:r>
            <a:r>
              <a:rPr lang="el-GR" sz="1800" dirty="0">
                <a:effectLst/>
                <a:latin typeface="Arial" panose="020B0604020202020204" pitchFamily="34" charset="0"/>
                <a:ea typeface="Calibri" panose="020F0502020204030204" pitchFamily="34" charset="0"/>
                <a:cs typeface="Arial" panose="020B0604020202020204" pitchFamily="34" charset="0"/>
              </a:rPr>
              <a:t>σύμφωνα με τα δημογραφικά αποτελέσματα αλλά  και τις δυνατότητες υλοποιήσεις τις από τις υπάρχουσες τεχνολογίες. Αυτό το βήμα είχε ως στόχο να αύξηση την ζήτηση και χρήση συστημάτων παιχνιδιού συγκεκριμένου τύπου. Καθώς στόχος μπορεί να μην είναι πάντοτε ο ρεαλισμός αλλά η διασκέδαση.</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καθώς στο κόσμο του προγραμματισμού και </a:t>
            </a:r>
            <a:r>
              <a:rPr lang="en-US" sz="1800" dirty="0">
                <a:effectLst/>
                <a:latin typeface="Arial" panose="020B0604020202020204" pitchFamily="34" charset="0"/>
                <a:ea typeface="Calibri" panose="020F0502020204030204" pitchFamily="34" charset="0"/>
                <a:cs typeface="Arial" panose="020B0604020202020204" pitchFamily="34" charset="0"/>
              </a:rPr>
              <a:t>engineering</a:t>
            </a:r>
            <a:r>
              <a:rPr lang="el-GR" sz="1800" dirty="0">
                <a:effectLst/>
                <a:latin typeface="Arial" panose="020B0604020202020204" pitchFamily="34" charset="0"/>
                <a:ea typeface="Calibri" panose="020F0502020204030204" pitchFamily="34" charset="0"/>
                <a:cs typeface="Arial" panose="020B0604020202020204" pitchFamily="34" charset="0"/>
              </a:rPr>
              <a:t> τίποτα δεν είναι απόλυτο και πρέπει να λαμβάνονται αποφάσεις σχετικά με ποιο εργαλείο θα μας παρέχει επιθυμητά αποτελέσματα καθώς προσφέρει </a:t>
            </a:r>
            <a:r>
              <a:rPr lang="en-US" sz="1800" dirty="0">
                <a:effectLst/>
                <a:latin typeface="Arial" panose="020B0604020202020204" pitchFamily="34" charset="0"/>
                <a:ea typeface="Calibri" panose="020F0502020204030204" pitchFamily="34" charset="0"/>
                <a:cs typeface="Arial" panose="020B0604020202020204" pitchFamily="34" charset="0"/>
              </a:rPr>
              <a:t>top features</a:t>
            </a:r>
            <a:r>
              <a:rPr lang="el-GR" sz="1800" dirty="0">
                <a:effectLst/>
                <a:latin typeface="Arial" panose="020B0604020202020204" pitchFamily="34" charset="0"/>
                <a:ea typeface="Calibri" panose="020F0502020204030204" pitchFamily="34" charset="0"/>
                <a:cs typeface="Arial" panose="020B0604020202020204" pitchFamily="34" charset="0"/>
              </a:rPr>
              <a:t> και </a:t>
            </a:r>
            <a:r>
              <a:rPr lang="en-US" sz="1800" dirty="0">
                <a:effectLst/>
                <a:latin typeface="Arial" panose="020B0604020202020204" pitchFamily="34" charset="0"/>
                <a:ea typeface="Calibri" panose="020F0502020204030204" pitchFamily="34" charset="0"/>
                <a:cs typeface="Arial" panose="020B0604020202020204" pitchFamily="34" charset="0"/>
              </a:rPr>
              <a:t>streamlined workflow</a:t>
            </a:r>
            <a:r>
              <a:rPr lang="el-GR" sz="1800" dirty="0">
                <a:effectLst/>
                <a:latin typeface="Arial" panose="020B0604020202020204" pitchFamily="34" charset="0"/>
                <a:ea typeface="Calibri" panose="020F0502020204030204" pitchFamily="34" charset="0"/>
                <a:cs typeface="Arial" panose="020B0604020202020204" pitchFamily="34" charset="0"/>
              </a:rPr>
              <a:t> για την επίτευξη των αποτελεσμάτων.</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1800" dirty="0">
                <a:effectLst/>
                <a:latin typeface="Arial" panose="020B0604020202020204" pitchFamily="34" charset="0"/>
                <a:ea typeface="Calibri" panose="020F0502020204030204" pitchFamily="34" charset="0"/>
                <a:cs typeface="Arial" panose="020B0604020202020204" pitchFamily="34" charset="0"/>
              </a:rPr>
              <a:t>Επιλογή</a:t>
            </a:r>
            <a:r>
              <a:rPr lang="en-US" sz="18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18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1800" dirty="0">
                <a:effectLst/>
                <a:latin typeface="Arial" panose="020B0604020202020204" pitchFamily="34" charset="0"/>
                <a:ea typeface="Calibri" panose="020F0502020204030204" pitchFamily="34" charset="0"/>
                <a:cs typeface="Arial" panose="020B0604020202020204" pitchFamily="34" charset="0"/>
              </a:rPr>
              <a:t> i.e., </a:t>
            </a:r>
            <a:r>
              <a:rPr lang="el-GR" sz="1800" dirty="0">
                <a:effectLst/>
                <a:latin typeface="Arial" panose="020B0604020202020204" pitchFamily="34" charset="0"/>
                <a:ea typeface="Calibri" panose="020F0502020204030204" pitchFamily="34" charset="0"/>
                <a:cs typeface="Arial" panose="020B0604020202020204" pitchFamily="34" charset="0"/>
              </a:rPr>
              <a:t>ή</a:t>
            </a:r>
            <a:r>
              <a:rPr lang="en-US" sz="1800" dirty="0">
                <a:effectLst/>
                <a:latin typeface="Arial" panose="020B0604020202020204" pitchFamily="34" charset="0"/>
                <a:ea typeface="Calibri" panose="020F0502020204030204" pitchFamily="34" charset="0"/>
                <a:cs typeface="Arial" panose="020B0604020202020204" pitchFamily="34" charset="0"/>
              </a:rPr>
              <a:t>/</a:t>
            </a:r>
            <a:r>
              <a:rPr lang="el-GR" sz="1800" dirty="0">
                <a:effectLst/>
                <a:latin typeface="Arial" panose="020B0604020202020204" pitchFamily="34" charset="0"/>
                <a:ea typeface="Calibri" panose="020F0502020204030204" pitchFamily="34" charset="0"/>
                <a:cs typeface="Arial" panose="020B0604020202020204" pitchFamily="34" charset="0"/>
              </a:rPr>
              <a:t>και</a:t>
            </a:r>
            <a:r>
              <a:rPr lang="en-US" sz="18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18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Testing</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Deploy</a:t>
            </a:r>
            <a:r>
              <a:rPr lang="el-GR" sz="1800" dirty="0">
                <a:effectLst/>
                <a:latin typeface="Arial" panose="020B0604020202020204" pitchFamily="34" charset="0"/>
                <a:ea typeface="Calibri" panose="020F0502020204030204" pitchFamily="34" charset="0"/>
                <a:cs typeface="Arial" panose="020B0604020202020204" pitchFamily="34" charset="0"/>
              </a:rPr>
              <a:t> &amp; </a:t>
            </a:r>
            <a:r>
              <a:rPr lang="en-US" sz="1800" dirty="0">
                <a:effectLst/>
                <a:latin typeface="Arial" panose="020B0604020202020204" pitchFamily="34" charset="0"/>
                <a:ea typeface="Calibri" panose="020F0502020204030204" pitchFamily="34" charset="0"/>
                <a:cs typeface="Arial" panose="020B0604020202020204" pitchFamily="34" charset="0"/>
              </a:rPr>
              <a:t>Production</a:t>
            </a:r>
            <a:r>
              <a:rPr lang="el-GR" sz="1800" dirty="0">
                <a:effectLst/>
                <a:latin typeface="Arial" panose="020B0604020202020204" pitchFamily="34" charset="0"/>
                <a:ea typeface="Calibri" panose="020F0502020204030204" pitchFamily="34" charset="0"/>
                <a:cs typeface="Arial" panose="020B0604020202020204" pitchFamily="34" charset="0"/>
              </a:rPr>
              <a:t> (</a:t>
            </a:r>
            <a:r>
              <a:rPr lang="el-GR" sz="18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1800" i="1" dirty="0">
                <a:effectLst/>
                <a:latin typeface="Arial" panose="020B0604020202020204" pitchFamily="34" charset="0"/>
                <a:ea typeface="Calibri" panose="020F0502020204030204" pitchFamily="34" charset="0"/>
                <a:cs typeface="Arial" panose="020B0604020202020204" pitchFamily="34" charset="0"/>
              </a:rPr>
              <a:t>Guidelines</a:t>
            </a:r>
            <a:r>
              <a:rPr lang="el-GR" sz="18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18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Εν τέλη τα παραπάνω βήματα επικεντρώνονται σε έναν </a:t>
            </a:r>
            <a:r>
              <a:rPr lang="en-US" sz="1800" dirty="0">
                <a:effectLst/>
                <a:latin typeface="Arial" panose="020B0604020202020204" pitchFamily="34" charset="0"/>
                <a:ea typeface="Calibri" panose="020F0502020204030204" pitchFamily="34" charset="0"/>
                <a:cs typeface="Arial" panose="020B0604020202020204" pitchFamily="34" charset="0"/>
              </a:rPr>
              <a:t>fast paced marketing</a:t>
            </a:r>
            <a:r>
              <a:rPr lang="el-GR" sz="1800" dirty="0">
                <a:effectLst/>
                <a:latin typeface="Arial" panose="020B0604020202020204" pitchFamily="34" charset="0"/>
                <a:ea typeface="Calibri" panose="020F0502020204030204" pitchFamily="34" charset="0"/>
                <a:cs typeface="Arial" panose="020B0604020202020204" pitchFamily="34" charset="0"/>
              </a:rPr>
              <a:t> ρυθμό ανάπτυξης καθώς χρησιμοποιούνται ήδη υπάρχουσες έτοιμες τεχνολογίες για την δόμηση συστημάτων καθώς αυτό δεν είναι προκαθορισμένο διότι μπορεί για να γίνει η επιθυμία “</a:t>
            </a:r>
            <a:r>
              <a:rPr lang="en-US" sz="1800" i="1" dirty="0">
                <a:effectLst/>
                <a:latin typeface="Arial" panose="020B0604020202020204" pitchFamily="34" charset="0"/>
                <a:ea typeface="Calibri" panose="020F0502020204030204" pitchFamily="34" charset="0"/>
                <a:cs typeface="Arial" panose="020B0604020202020204" pitchFamily="34" charset="0"/>
              </a:rPr>
              <a:t>re</a:t>
            </a:r>
            <a:r>
              <a:rPr lang="el-GR" sz="1800" i="1" dirty="0">
                <a:effectLst/>
                <a:latin typeface="Arial" panose="020B0604020202020204" pitchFamily="34" charset="0"/>
                <a:ea typeface="Calibri" panose="020F0502020204030204" pitchFamily="34" charset="0"/>
                <a:cs typeface="Arial" panose="020B0604020202020204" pitchFamily="34" charset="0"/>
              </a:rPr>
              <a:t>-</a:t>
            </a:r>
            <a:r>
              <a:rPr lang="en-US" sz="1800" i="1" dirty="0">
                <a:effectLst/>
                <a:latin typeface="Arial" panose="020B0604020202020204" pitchFamily="34" charset="0"/>
                <a:ea typeface="Calibri" panose="020F0502020204030204" pitchFamily="34" charset="0"/>
                <a:cs typeface="Arial" panose="020B0604020202020204" pitchFamily="34" charset="0"/>
              </a:rPr>
              <a:t>invent the wheel</a:t>
            </a:r>
            <a:r>
              <a:rPr lang="el-GR" sz="1800" dirty="0">
                <a:effectLst/>
                <a:latin typeface="Arial" panose="020B0604020202020204" pitchFamily="34" charset="0"/>
                <a:ea typeface="Calibri" panose="020F0502020204030204" pitchFamily="34" charset="0"/>
                <a:cs typeface="Arial" panose="020B0604020202020204" pitchFamily="34" charset="0"/>
              </a:rPr>
              <a:t>” με την δημιουργία από την αρχή των τεχνολογιών από </a:t>
            </a:r>
            <a:r>
              <a:rPr lang="en-US" sz="1800" dirty="0">
                <a:effectLst/>
                <a:latin typeface="Arial" panose="020B0604020202020204" pitchFamily="34" charset="0"/>
                <a:ea typeface="Calibri" panose="020F0502020204030204" pitchFamily="34" charset="0"/>
                <a:cs typeface="Arial" panose="020B0604020202020204" pitchFamily="34" charset="0"/>
              </a:rPr>
              <a:t>Low level</a:t>
            </a:r>
            <a:r>
              <a:rPr lang="el-GR" sz="1800" dirty="0">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26078909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a:t>
            </a:r>
            <a:r>
              <a:rPr lang="en-US" dirty="0" err="1"/>
              <a:t>sp</a:t>
            </a:r>
            <a:r>
              <a:rPr lang="en-US" dirty="0"/>
              <a:t> parola </a:t>
            </a:r>
            <a:r>
              <a:rPr lang="en-US" dirty="0" err="1"/>
              <a:t>pu</a:t>
            </a:r>
            <a:r>
              <a:rPr lang="en-US" dirty="0"/>
              <a:t> </a:t>
            </a:r>
            <a:r>
              <a:rPr lang="en-US" dirty="0" err="1"/>
              <a:t>dimiourgis</a:t>
            </a:r>
            <a:r>
              <a:rPr lang="en-US" dirty="0"/>
              <a:t> </a:t>
            </a:r>
            <a:r>
              <a:rPr lang="en-US" dirty="0" err="1"/>
              <a:t>mixanismous</a:t>
            </a:r>
            <a:r>
              <a:rPr lang="en-US" dirty="0"/>
              <a:t> Multiplayer den </a:t>
            </a:r>
            <a:r>
              <a:rPr lang="en-US" dirty="0" err="1"/>
              <a:t>simainei</a:t>
            </a:r>
            <a:r>
              <a:rPr lang="en-US" dirty="0"/>
              <a:t> </a:t>
            </a:r>
            <a:r>
              <a:rPr lang="en-US" dirty="0" err="1"/>
              <a:t>oti</a:t>
            </a:r>
            <a:r>
              <a:rPr lang="en-US" dirty="0"/>
              <a:t> den </a:t>
            </a:r>
            <a:r>
              <a:rPr lang="en-US" dirty="0" err="1"/>
              <a:t>mporoun</a:t>
            </a:r>
            <a:r>
              <a:rPr lang="en-US" dirty="0"/>
              <a:t> </a:t>
            </a:r>
            <a:r>
              <a:rPr lang="en-US" dirty="0" err="1"/>
              <a:t>tautoxrona</a:t>
            </a:r>
            <a:r>
              <a:rPr lang="en-US" dirty="0"/>
              <a:t> </a:t>
            </a:r>
            <a:r>
              <a:rPr lang="en-US" dirty="0" err="1"/>
              <a:t>na</a:t>
            </a:r>
            <a:r>
              <a:rPr lang="en-US" dirty="0"/>
              <a:t> </a:t>
            </a:r>
            <a:r>
              <a:rPr lang="en-US" dirty="0" err="1"/>
              <a:t>litourgisoun</a:t>
            </a:r>
            <a:r>
              <a:rPr lang="en-US" dirty="0"/>
              <a:t> kai </a:t>
            </a:r>
            <a:r>
              <a:rPr lang="en-US" dirty="0" err="1"/>
              <a:t>san</a:t>
            </a:r>
            <a:r>
              <a:rPr lang="en-US" dirty="0"/>
              <a:t> </a:t>
            </a:r>
            <a:r>
              <a:rPr lang="en-US" dirty="0" err="1"/>
              <a:t>singleplayer</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45</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a:t>«Στην εποχή της ψηφιακής τεχνολογίας, κάθε επιχείρηση είναι μια επιχείρηση λογισμικού.</a:t>
            </a:r>
          </a:p>
          <a:p>
            <a:r>
              <a:rPr lang="el-GR" dirty="0"/>
              <a:t>Η ευελιξία δεν είναι επιλογή ή κάτι μόνο για τεχνικές ομάδες, είναι </a:t>
            </a:r>
            <a:r>
              <a:rPr lang="en-US" dirty="0"/>
              <a:t>business imperative</a:t>
            </a:r>
            <a:r>
              <a:rPr lang="el-GR" dirty="0"/>
              <a:t>».</a:t>
            </a:r>
            <a:endParaRPr lang="en-US" dirty="0"/>
          </a:p>
          <a:p>
            <a:endParaRPr lang="en-US" dirty="0"/>
          </a:p>
          <a:p>
            <a:r>
              <a:rPr lang="el-GR" dirty="0" err="1"/>
              <a:t>Δηλαδη</a:t>
            </a:r>
            <a:r>
              <a:rPr lang="el-GR" dirty="0"/>
              <a:t> πρέπει να υπάρξει </a:t>
            </a:r>
            <a:r>
              <a:rPr lang="en-US" dirty="0"/>
              <a:t>agility </a:t>
            </a:r>
            <a:r>
              <a:rPr lang="el-GR" dirty="0"/>
              <a:t>και το να </a:t>
            </a:r>
            <a:r>
              <a:rPr lang="el-GR" dirty="0" err="1"/>
              <a:t>υπαρξει</a:t>
            </a:r>
            <a:r>
              <a:rPr lang="el-GR" dirty="0"/>
              <a:t> </a:t>
            </a:r>
            <a:r>
              <a:rPr lang="el-GR" dirty="0" err="1"/>
              <a:t>εννούμε</a:t>
            </a:r>
            <a:r>
              <a:rPr lang="el-GR" dirty="0"/>
              <a:t> </a:t>
            </a:r>
            <a:r>
              <a:rPr lang="el-GR" dirty="0" err="1"/>
              <a:t>ριζικα</a:t>
            </a:r>
            <a:r>
              <a:rPr lang="el-GR" dirty="0"/>
              <a:t> λειτουργική ώστε να προχωρήσει από </a:t>
            </a:r>
            <a:r>
              <a:rPr lang="en-US" dirty="0"/>
              <a:t>idea -&gt; reality to project vision.</a:t>
            </a:r>
          </a:p>
          <a:p>
            <a:endParaRPr lang="en-US" dirty="0"/>
          </a:p>
          <a:p>
            <a:pPr algn="l"/>
            <a:r>
              <a:rPr lang="en-US" b="0" i="0" dirty="0">
                <a:solidFill>
                  <a:srgbClr val="BDC1C6"/>
                </a:solidFill>
                <a:effectLst/>
                <a:latin typeface="arial" panose="020B0604020202020204" pitchFamily="34" charset="0"/>
              </a:rPr>
              <a:t>What are key business imperatives?</a:t>
            </a:r>
          </a:p>
          <a:p>
            <a:pPr algn="l"/>
            <a:r>
              <a:rPr lang="en-US" b="0" i="0" dirty="0">
                <a:solidFill>
                  <a:srgbClr val="BDC1C6"/>
                </a:solidFill>
                <a:effectLst/>
                <a:latin typeface="arial" panose="020B0604020202020204" pitchFamily="34" charset="0"/>
              </a:rPr>
              <a:t>Related. A business imperative is </a:t>
            </a:r>
            <a:r>
              <a:rPr lang="en-US" b="1" i="0" dirty="0">
                <a:solidFill>
                  <a:srgbClr val="BDC1C6"/>
                </a:solidFill>
                <a:effectLst/>
                <a:latin typeface="arial" panose="020B0604020202020204" pitchFamily="34" charset="0"/>
              </a:rPr>
              <a:t>a major change or goal that your company promises to reach</a:t>
            </a:r>
            <a:r>
              <a:rPr lang="en-US" b="0" i="0" dirty="0">
                <a:solidFill>
                  <a:srgbClr val="BDC1C6"/>
                </a:solidFill>
                <a:effectLst/>
                <a:latin typeface="arial" panose="020B0604020202020204" pitchFamily="34" charset="0"/>
              </a:rPr>
              <a:t>. Unlike an idea, an imperative does not have the option of not working. Strong, focused objectives will drive and strengthen your business.</a:t>
            </a:r>
          </a:p>
          <a:p>
            <a:endParaRPr lang="en-US" dirty="0"/>
          </a:p>
          <a:p>
            <a:r>
              <a:rPr lang="en-US" b="0" i="0" dirty="0">
                <a:solidFill>
                  <a:srgbClr val="BDC1C6"/>
                </a:solidFill>
                <a:effectLst/>
                <a:latin typeface="arial" panose="020B0604020202020204" pitchFamily="34" charset="0"/>
              </a:rPr>
              <a:t>A business imperative is </a:t>
            </a:r>
            <a:r>
              <a:rPr lang="en-US" b="1" i="0" dirty="0">
                <a:solidFill>
                  <a:srgbClr val="BDC1C6"/>
                </a:solidFill>
                <a:effectLst/>
                <a:latin typeface="arial" panose="020B0604020202020204" pitchFamily="34" charset="0"/>
              </a:rPr>
              <a:t>an initiative or objective that the city must accomplish to make meaningful progress toward achieving its strategic vision</a:t>
            </a:r>
            <a:r>
              <a:rPr lang="en-US" b="0" i="0" dirty="0">
                <a:solidFill>
                  <a:srgbClr val="BDC1C6"/>
                </a:solidFill>
                <a:effectLst/>
                <a:latin typeface="arial" panose="020B0604020202020204" pitchFamily="34" charset="0"/>
              </a:rPr>
              <a:t>. An IT imperative is an action or initiative that </a:t>
            </a:r>
            <a:r>
              <a:rPr lang="en-US" b="0" i="0" dirty="0" err="1">
                <a:solidFill>
                  <a:srgbClr val="BDC1C6"/>
                </a:solidFill>
                <a:effectLst/>
                <a:latin typeface="arial" panose="020B0604020202020204" pitchFamily="34" charset="0"/>
              </a:rPr>
              <a:t>ComIT</a:t>
            </a:r>
            <a:r>
              <a:rPr lang="en-US" b="0" i="0" dirty="0">
                <a:solidFill>
                  <a:srgbClr val="BDC1C6"/>
                </a:solidFill>
                <a:effectLst/>
                <a:latin typeface="arial" panose="020B0604020202020204" pitchFamily="34" charset="0"/>
              </a:rPr>
              <a:t> would undertake to enable one or more business imperatives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47</a:t>
            </a:fld>
            <a:endParaRPr lang="en-US"/>
          </a:p>
        </p:txBody>
      </p:sp>
    </p:spTree>
    <p:extLst>
      <p:ext uri="{BB962C8B-B14F-4D97-AF65-F5344CB8AC3E}">
        <p14:creationId xmlns:p14="http://schemas.microsoft.com/office/powerpoint/2010/main" val="2464748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 provision</a:t>
            </a:r>
          </a:p>
          <a:p>
            <a:endParaRPr lang="en-US" dirty="0"/>
          </a:p>
          <a:p>
            <a:r>
              <a:rPr lang="el-GR" dirty="0"/>
              <a:t>Κατασκευή και </a:t>
            </a:r>
            <a:r>
              <a:rPr lang="el-GR" dirty="0" err="1"/>
              <a:t>οραμα</a:t>
            </a:r>
            <a:r>
              <a:rPr lang="el-GR" dirty="0"/>
              <a:t> λειτουργείας από πριν την λειτουργεία των </a:t>
            </a:r>
            <a:r>
              <a:rPr lang="en-US" dirty="0"/>
              <a:t>services (Design) </a:t>
            </a:r>
            <a:r>
              <a:rPr lang="el-GR" dirty="0"/>
              <a:t>στο </a:t>
            </a:r>
            <a:r>
              <a:rPr lang="el-GR" dirty="0" err="1"/>
              <a:t>κομματι</a:t>
            </a:r>
            <a:r>
              <a:rPr lang="el-GR" dirty="0"/>
              <a:t> του </a:t>
            </a:r>
            <a:r>
              <a:rPr lang="en-US" dirty="0"/>
              <a:t>proactive</a:t>
            </a:r>
          </a:p>
        </p:txBody>
      </p:sp>
      <p:sp>
        <p:nvSpPr>
          <p:cNvPr id="4" name="Slide Number Placeholder 3"/>
          <p:cNvSpPr>
            <a:spLocks noGrp="1"/>
          </p:cNvSpPr>
          <p:nvPr>
            <p:ph type="sldNum" sz="quarter" idx="5"/>
          </p:nvPr>
        </p:nvSpPr>
        <p:spPr/>
        <p:txBody>
          <a:bodyPr/>
          <a:lstStyle/>
          <a:p>
            <a:fld id="{910C69D4-DE42-414E-829A-8F378A406FFC}" type="slidenum">
              <a:rPr lang="en-US" smtClean="0"/>
              <a:t>48</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a:t>
            </a:r>
            <a:r>
              <a:rPr lang="el-GR" dirty="0" err="1"/>
              <a:t>απομονωμενοι</a:t>
            </a:r>
            <a:r>
              <a:rPr lang="el-GR" dirty="0"/>
              <a:t>)</a:t>
            </a:r>
            <a:r>
              <a:rPr lang="en-US" dirty="0"/>
              <a:t> from business executives or any other department</a:t>
            </a:r>
          </a:p>
          <a:p>
            <a:endParaRPr lang="en-US" dirty="0"/>
          </a:p>
          <a:p>
            <a:r>
              <a:rPr lang="el-GR" dirty="0"/>
              <a:t>Το πώς ολόκληρη η επιχείρηση </a:t>
            </a:r>
            <a:r>
              <a:rPr lang="el-GR" dirty="0" err="1"/>
              <a:t>αλληλεπιδρά</a:t>
            </a:r>
            <a:r>
              <a:rPr lang="el-GR" dirty="0"/>
              <a:t> με την ομάδα Έρευνας και Ανάπτυξης και δεν απομονώνεται </a:t>
            </a:r>
            <a:r>
              <a:rPr lang="el-GR" strike="sngStrike" dirty="0"/>
              <a:t>αποκαλύπτεται</a:t>
            </a:r>
            <a:r>
              <a:rPr lang="el-GR" dirty="0"/>
              <a:t> από στελέχη επιχειρήσεων ή οποιοδήποτε άλλο τμήμα</a:t>
            </a:r>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49</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Software development lifecycle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50</a:t>
            </a:fld>
            <a:endParaRPr lang="en-US"/>
          </a:p>
        </p:txBody>
      </p:sp>
    </p:spTree>
    <p:extLst>
      <p:ext uri="{BB962C8B-B14F-4D97-AF65-F5344CB8AC3E}">
        <p14:creationId xmlns:p14="http://schemas.microsoft.com/office/powerpoint/2010/main" val="2860372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steps not the steps itself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b="1" dirty="0">
                <a:latin typeface="Arial" panose="020B0604020202020204" pitchFamily="34" charset="0"/>
                <a:cs typeface="Arial" panose="020B0604020202020204" pitchFamily="34" charset="0"/>
              </a:rPr>
              <a:t>Συνεπώς</a:t>
            </a:r>
            <a:r>
              <a:rPr lang="en-US" sz="1200" b="1" dirty="0">
                <a:latin typeface="Arial" panose="020B0604020202020204" pitchFamily="34" charset="0"/>
                <a:cs typeface="Arial" panose="020B0604020202020204" pitchFamily="34" charset="0"/>
              </a:rPr>
              <a:t> </a:t>
            </a:r>
            <a:r>
              <a:rPr lang="el-GR" sz="1200" b="1" dirty="0">
                <a:latin typeface="Arial" panose="020B0604020202020204" pitchFamily="34" charset="0"/>
                <a:cs typeface="Arial" panose="020B0604020202020204" pitchFamily="34" charset="0"/>
              </a:rPr>
              <a:t>η έρευνα εξετάζει</a:t>
            </a:r>
            <a:r>
              <a:rPr lang="en-US" sz="1200" b="1" dirty="0">
                <a:latin typeface="Arial" panose="020B0604020202020204" pitchFamily="34" charset="0"/>
                <a:cs typeface="Arial" panose="020B0604020202020204" pitchFamily="34" charset="0"/>
              </a:rPr>
              <a:t> to </a:t>
            </a:r>
            <a:r>
              <a:rPr lang="en-US" sz="12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l-GR" sz="1200" b="1" dirty="0">
                <a:latin typeface="Arial" panose="020B0604020202020204" pitchFamily="34" charset="0"/>
                <a:cs typeface="Arial" panose="020B0604020202020204" pitchFamily="34" charset="0"/>
              </a:rPr>
              <a:t>:</a:t>
            </a:r>
            <a:endParaRPr lang="en-US" sz="1200" b="1" dirty="0">
              <a:latin typeface="Arial" panose="020B0604020202020204" pitchFamily="34" charset="0"/>
              <a:cs typeface="Arial" panose="020B0604020202020204" pitchFamily="34" charset="0"/>
            </a:endParaRPr>
          </a:p>
          <a:p>
            <a:endParaRPr lang="el-GR" dirty="0"/>
          </a:p>
          <a:p>
            <a:endParaRPr lang="el-GR" dirty="0"/>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για </a:t>
            </a:r>
            <a:r>
              <a:rPr lang="el-GR" sz="2400" dirty="0" err="1">
                <a:latin typeface="Arial" panose="020B0604020202020204" pitchFamily="34" charset="0"/>
                <a:cs typeface="Arial" panose="020B0604020202020204" pitchFamily="34" charset="0"/>
              </a:rPr>
              <a:t>σωστη</a:t>
            </a:r>
            <a:r>
              <a:rPr lang="el-GR" sz="2400" dirty="0">
                <a:latin typeface="Arial" panose="020B0604020202020204" pitchFamily="34" charset="0"/>
                <a:cs typeface="Arial" panose="020B0604020202020204" pitchFamily="34" charset="0"/>
              </a:rPr>
              <a:t> </a:t>
            </a:r>
            <a:r>
              <a:rPr lang="el-GR" sz="2400" dirty="0" err="1">
                <a:latin typeface="Arial" panose="020B0604020202020204" pitchFamily="34" charset="0"/>
                <a:cs typeface="Arial" panose="020B0604020202020204" pitchFamily="34" charset="0"/>
              </a:rPr>
              <a:t>κατευθυνση</a:t>
            </a:r>
            <a:r>
              <a:rPr lang="el-GR" sz="2400" dirty="0">
                <a:latin typeface="Arial" panose="020B0604020202020204" pitchFamily="34" charset="0"/>
                <a:cs typeface="Arial" panose="020B0604020202020204" pitchFamily="34" charset="0"/>
              </a:rPr>
              <a:t> δημιουργίας</a:t>
            </a:r>
            <a:r>
              <a:rPr lang="en-US" sz="2400" dirty="0">
                <a:latin typeface="Arial" panose="020B0604020202020204" pitchFamily="34" charset="0"/>
                <a:cs typeface="Arial" panose="020B0604020202020204" pitchFamily="34" charset="0"/>
              </a:rPr>
              <a:t> </a:t>
            </a:r>
            <a:r>
              <a:rPr lang="el-GR" sz="2400" dirty="0">
                <a:latin typeface="Arial" panose="020B0604020202020204" pitchFamily="34" charset="0"/>
                <a:cs typeface="Arial" panose="020B0604020202020204" pitchFamily="34" charset="0"/>
              </a:rPr>
              <a:t>περιζήτητων</a:t>
            </a:r>
            <a:r>
              <a:rPr lang="en-US" sz="2400" dirty="0">
                <a:latin typeface="Arial" panose="020B0604020202020204" pitchFamily="34" charset="0"/>
                <a:cs typeface="Arial" panose="020B0604020202020204" pitchFamily="34" charset="0"/>
              </a:rPr>
              <a:t> feature</a:t>
            </a:r>
            <a:endParaRPr lang="el-GR" sz="2400" dirty="0">
              <a:latin typeface="Arial" panose="020B0604020202020204" pitchFamily="34" charset="0"/>
              <a:cs typeface="Arial" panose="020B0604020202020204" pitchFamily="34" charset="0"/>
            </a:endParaRP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r>
              <a:rPr lang="en-US" sz="2400" dirty="0">
                <a:effectLst/>
                <a:latin typeface="Arial" panose="020B0604020202020204" pitchFamily="34" charset="0"/>
                <a:ea typeface="Calibri" panose="020F0502020204030204" pitchFamily="34" charset="0"/>
                <a:cs typeface="Arial" panose="020B0604020202020204" pitchFamily="34" charset="0"/>
              </a:rPr>
              <a:t> (to </a:t>
            </a:r>
            <a:r>
              <a:rPr lang="en-US" sz="2400" dirty="0" err="1">
                <a:effectLst/>
                <a:latin typeface="Arial" panose="020B0604020202020204" pitchFamily="34" charset="0"/>
                <a:ea typeface="Calibri" panose="020F0502020204030204" pitchFamily="34" charset="0"/>
                <a:cs typeface="Arial" panose="020B0604020202020204" pitchFamily="34" charset="0"/>
              </a:rPr>
              <a:t>voip</a:t>
            </a:r>
            <a:r>
              <a:rPr lang="en-US" sz="2400" dirty="0">
                <a:effectLst/>
                <a:latin typeface="Arial" panose="020B0604020202020204" pitchFamily="34" charset="0"/>
                <a:ea typeface="Calibri" panose="020F0502020204030204" pitchFamily="34" charset="0"/>
                <a:cs typeface="Arial" panose="020B0604020202020204" pitchFamily="34" charset="0"/>
              </a:rPr>
              <a:t>)</a:t>
            </a: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r>
              <a:rPr lang="en-US" sz="2400" dirty="0">
                <a:effectLst/>
                <a:latin typeface="Arial" panose="020B0604020202020204" pitchFamily="34" charset="0"/>
                <a:ea typeface="Calibri" panose="020F0502020204030204" pitchFamily="34" charset="0"/>
                <a:cs typeface="Arial" panose="020B0604020202020204" pitchFamily="34" charset="0"/>
              </a:rPr>
              <a:t> (simulation </a:t>
            </a:r>
            <a:r>
              <a:rPr lang="en-US" sz="2400" dirty="0" err="1">
                <a:effectLst/>
                <a:latin typeface="Arial" panose="020B0604020202020204" pitchFamily="34" charset="0"/>
                <a:ea typeface="Calibri" panose="020F0502020204030204" pitchFamily="34" charset="0"/>
                <a:cs typeface="Arial" panose="020B0604020202020204" pitchFamily="34" charset="0"/>
              </a:rPr>
              <a:t>twn</a:t>
            </a:r>
            <a:r>
              <a:rPr lang="en-US" sz="2400" dirty="0">
                <a:effectLst/>
                <a:latin typeface="Arial" panose="020B0604020202020204" pitchFamily="34" charset="0"/>
                <a:ea typeface="Calibri" panose="020F0502020204030204" pitchFamily="34" charset="0"/>
                <a:cs typeface="Arial" panose="020B0604020202020204" pitchFamily="34" charset="0"/>
              </a:rPr>
              <a:t> real world scenarios)</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Και Τα βήματα διαδικασίας για την δημιουργία των μηχανισμών</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a:t>
            </a:fld>
            <a:endParaRPr lang="en-US"/>
          </a:p>
        </p:txBody>
      </p:sp>
    </p:spTree>
    <p:extLst>
      <p:ext uri="{BB962C8B-B14F-4D97-AF65-F5344CB8AC3E}">
        <p14:creationId xmlns:p14="http://schemas.microsoft.com/office/powerpoint/2010/main" val="9355073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Cloud k orchestration deployment me ci/cd (</a:t>
            </a:r>
            <a:r>
              <a:rPr lang="en-US" b="0" i="0" dirty="0">
                <a:solidFill>
                  <a:srgbClr val="E8EAED"/>
                </a:solidFill>
                <a:effectLst/>
                <a:latin typeface="arial" panose="020B0604020202020204" pitchFamily="34" charset="0"/>
              </a:rPr>
              <a:t>continuous integration and continuous delivery/continuous deployment)</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51</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a:t>
            </a:r>
            <a:r>
              <a:rPr lang="en-US" dirty="0" err="1"/>
              <a:t>ena</a:t>
            </a:r>
            <a:r>
              <a:rPr lang="en-US" dirty="0"/>
              <a:t> module to VoIP se Showcase fisika den </a:t>
            </a:r>
            <a:r>
              <a:rPr lang="en-US" dirty="0" err="1"/>
              <a:t>ine</a:t>
            </a:r>
            <a:r>
              <a:rPr lang="en-US" dirty="0"/>
              <a:t> o </a:t>
            </a:r>
            <a:r>
              <a:rPr lang="en-US" dirty="0" err="1"/>
              <a:t>swstos</a:t>
            </a:r>
            <a:r>
              <a:rPr lang="en-US" dirty="0"/>
              <a:t> </a:t>
            </a:r>
            <a:r>
              <a:rPr lang="en-US" dirty="0" err="1"/>
              <a:t>tropos</a:t>
            </a:r>
            <a:r>
              <a:rPr lang="en-US" dirty="0"/>
              <a:t> </a:t>
            </a:r>
            <a:r>
              <a:rPr lang="en-US" dirty="0" err="1"/>
              <a:t>na</a:t>
            </a:r>
            <a:r>
              <a:rPr lang="en-US" dirty="0"/>
              <a:t> to </a:t>
            </a:r>
            <a:r>
              <a:rPr lang="en-US" dirty="0" err="1"/>
              <a:t>testaroume</a:t>
            </a:r>
            <a:r>
              <a:rPr lang="en-US" dirty="0"/>
              <a:t> </a:t>
            </a:r>
            <a:r>
              <a:rPr lang="en-US" dirty="0" err="1"/>
              <a:t>dioti</a:t>
            </a:r>
            <a:r>
              <a:rPr lang="en-US" dirty="0"/>
              <a:t> </a:t>
            </a:r>
            <a:r>
              <a:rPr lang="en-US" dirty="0" err="1"/>
              <a:t>theli</a:t>
            </a:r>
            <a:r>
              <a:rPr lang="en-US" dirty="0"/>
              <a:t> fisika </a:t>
            </a:r>
            <a:r>
              <a:rPr lang="en-US" dirty="0" err="1"/>
              <a:t>diaforetika</a:t>
            </a:r>
            <a:r>
              <a:rPr lang="en-US" dirty="0"/>
              <a:t> pc kai </a:t>
            </a:r>
            <a:r>
              <a:rPr lang="en-US" dirty="0" err="1"/>
              <a:t>oxi</a:t>
            </a:r>
            <a:r>
              <a:rPr lang="en-US" dirty="0"/>
              <a:t> 1 me </a:t>
            </a:r>
            <a:r>
              <a:rPr lang="en-US" dirty="0" err="1"/>
              <a:t>diaforetika</a:t>
            </a:r>
            <a:r>
              <a:rPr lang="en-US" dirty="0"/>
              <a:t> game instances</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52</a:t>
            </a:fld>
            <a:endParaRPr lang="en-US"/>
          </a:p>
        </p:txBody>
      </p:sp>
    </p:spTree>
    <p:extLst>
      <p:ext uri="{BB962C8B-B14F-4D97-AF65-F5344CB8AC3E}">
        <p14:creationId xmlns:p14="http://schemas.microsoft.com/office/powerpoint/2010/main" val="7572633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53</a:t>
            </a:fld>
            <a:endParaRPr lang="en-US"/>
          </a:p>
        </p:txBody>
      </p:sp>
    </p:spTree>
    <p:extLst>
      <p:ext uri="{BB962C8B-B14F-4D97-AF65-F5344CB8AC3E}">
        <p14:creationId xmlns:p14="http://schemas.microsoft.com/office/powerpoint/2010/main" val="1359257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6</a:t>
            </a:fld>
            <a:endParaRPr lang="en-US"/>
          </a:p>
        </p:txBody>
      </p:sp>
    </p:spTree>
    <p:extLst>
      <p:ext uri="{BB962C8B-B14F-4D97-AF65-F5344CB8AC3E}">
        <p14:creationId xmlns:p14="http://schemas.microsoft.com/office/powerpoint/2010/main" val="3135643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eksetastoun</a:t>
            </a:r>
            <a:r>
              <a:rPr lang="en-US" dirty="0"/>
              <a:t> oi </a:t>
            </a:r>
            <a:r>
              <a:rPr lang="en-US" dirty="0" err="1"/>
              <a:t>parakatw</a:t>
            </a:r>
            <a:r>
              <a:rPr lang="en-US" dirty="0"/>
              <a:t> </a:t>
            </a:r>
            <a:r>
              <a:rPr lang="en-US" dirty="0" err="1"/>
              <a:t>enotites</a:t>
            </a:r>
            <a:r>
              <a:rPr lang="en-US" dirty="0"/>
              <a:t> ta </a:t>
            </a:r>
            <a:r>
              <a:rPr lang="en-US" dirty="0" err="1"/>
              <a:t>dedomena</a:t>
            </a:r>
            <a:r>
              <a:rPr lang="en-US" dirty="0"/>
              <a:t> kai apotelesmata </a:t>
            </a:r>
            <a:r>
              <a:rPr lang="en-US" dirty="0" err="1"/>
              <a:t>tou</a:t>
            </a:r>
            <a:r>
              <a:rPr lang="en-US" dirty="0"/>
              <a:t> project.</a:t>
            </a:r>
          </a:p>
        </p:txBody>
      </p:sp>
      <p:sp>
        <p:nvSpPr>
          <p:cNvPr id="4" name="Slide Number Placeholder 3"/>
          <p:cNvSpPr>
            <a:spLocks noGrp="1"/>
          </p:cNvSpPr>
          <p:nvPr>
            <p:ph type="sldNum" sz="quarter" idx="5"/>
          </p:nvPr>
        </p:nvSpPr>
        <p:spPr/>
        <p:txBody>
          <a:bodyPr/>
          <a:lstStyle/>
          <a:p>
            <a:fld id="{910C69D4-DE42-414E-829A-8F378A406FFC}" type="slidenum">
              <a:rPr lang="en-US" smtClean="0"/>
              <a:t>7</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Tha</a:t>
            </a:r>
            <a:r>
              <a:rPr lang="en-US" dirty="0"/>
              <a:t> </a:t>
            </a:r>
            <a:r>
              <a:rPr lang="en-US" dirty="0" err="1"/>
              <a:t>doume</a:t>
            </a:r>
            <a:r>
              <a:rPr lang="en-US" dirty="0"/>
              <a:t> ta </a:t>
            </a:r>
            <a:r>
              <a:rPr lang="en-US" dirty="0" err="1"/>
              <a:t>parakatw</a:t>
            </a:r>
            <a:r>
              <a:rPr lang="en-US" dirty="0"/>
              <a:t> </a:t>
            </a:r>
            <a:r>
              <a:rPr lang="en-US" dirty="0" err="1"/>
              <a:t>ipokefalaia</a:t>
            </a:r>
            <a:endParaRPr lang="en-US" dirty="0"/>
          </a:p>
          <a:p>
            <a:endParaRPr lang="en-US" dirty="0"/>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1200" b="1" kern="0" dirty="0">
                <a:solidFill>
                  <a:srgbClr val="FFFFFF"/>
                </a:solidFill>
                <a:latin typeface="Arial" panose="020B0604020202020204" pitchFamily="34" charset="0"/>
                <a:cs typeface="Arial" panose="020B0604020202020204" pitchFamily="34" charset="0"/>
              </a:rPr>
              <a:t>Έρευνα για το </a:t>
            </a:r>
            <a:r>
              <a:rPr lang="en-US" sz="12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200" b="1" kern="0" dirty="0">
                <a:solidFill>
                  <a:srgbClr val="FFFFFF"/>
                </a:solidFill>
                <a:latin typeface="Arial" panose="020B0604020202020204" pitchFamily="34" charset="0"/>
                <a:cs typeface="Arial" panose="020B0604020202020204" pitchFamily="34" charset="0"/>
              </a:rPr>
              <a:t>Gameplay Mechanics</a:t>
            </a:r>
            <a:endParaRPr kumimoji="0" lang="en-US" sz="12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1537745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a:t>
            </a:r>
            <a:r>
              <a:rPr lang="en-US" dirty="0"/>
              <a:t> </a:t>
            </a:r>
            <a:r>
              <a:rPr lang="en-US" dirty="0" err="1"/>
              <a:t>ine</a:t>
            </a:r>
            <a:r>
              <a:rPr lang="en-US" dirty="0"/>
              <a:t> to metaverse?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Ti</a:t>
            </a:r>
            <a:r>
              <a:rPr lang="en-US" dirty="0"/>
              <a:t> </a:t>
            </a:r>
            <a:r>
              <a:rPr lang="en-US" dirty="0" err="1"/>
              <a:t>ine</a:t>
            </a:r>
            <a:r>
              <a:rPr lang="en-US" dirty="0"/>
              <a:t> to AR/VR </a:t>
            </a:r>
            <a:r>
              <a:rPr lang="en-US" dirty="0" err="1"/>
              <a:t>en</a:t>
            </a:r>
            <a:r>
              <a:rPr lang="en-US" dirty="0"/>
              <a:t> taxi?</a:t>
            </a:r>
          </a:p>
          <a:p>
            <a:pPr marL="0" marR="0" lvl="0" indent="0" algn="l" defTabSz="914400" rtl="0" eaLnBrk="1" fontAlgn="auto" latinLnBrk="0" hangingPunct="1">
              <a:lnSpc>
                <a:spcPct val="100000"/>
              </a:lnSpc>
              <a:spcBef>
                <a:spcPts val="0"/>
              </a:spcBef>
              <a:spcAft>
                <a:spcPts val="0"/>
              </a:spcAft>
              <a:buClrTx/>
              <a:buSzTx/>
              <a:buFontTx/>
              <a:buNone/>
              <a:tabLst/>
              <a:defRPr/>
            </a:pPr>
            <a:r>
              <a:rPr lang="el-GR" sz="1200" kern="0" dirty="0" err="1">
                <a:solidFill>
                  <a:srgbClr val="FFFFFF"/>
                </a:solidFill>
                <a:latin typeface="Arial" panose="020B0604020202020204" pitchFamily="34" charset="0"/>
                <a:cs typeface="Arial" panose="020B0604020202020204" pitchFamily="34" charset="0"/>
              </a:rPr>
              <a:t>Διεπαφές</a:t>
            </a:r>
            <a:r>
              <a:rPr lang="el-GR" sz="12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endParaRPr lang="en-US" dirty="0"/>
          </a:p>
          <a:p>
            <a:r>
              <a:rPr lang="en-US" dirty="0" err="1"/>
              <a:t>Pws</a:t>
            </a:r>
            <a:r>
              <a:rPr lang="en-US" dirty="0"/>
              <a:t> </a:t>
            </a:r>
            <a:r>
              <a:rPr lang="en-US" dirty="0" err="1"/>
              <a:t>sxetizontai</a:t>
            </a:r>
            <a:r>
              <a:rPr lang="en-US" dirty="0"/>
              <a:t> me ta gameplay mechanics?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2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2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kai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polla</a:t>
            </a:r>
            <a:r>
              <a:rPr kumimoji="0" lang="en-US" sz="12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 </a:t>
            </a:r>
            <a:r>
              <a:rPr kumimoji="0" lang="en-US" sz="1200" b="0" i="0" u="none" strike="noStrike" kern="0" cap="none" spc="0" normalizeH="0" baseline="0" noProof="0" dirty="0" err="1">
                <a:ln>
                  <a:noFill/>
                </a:ln>
                <a:solidFill>
                  <a:srgbClr val="FFC000"/>
                </a:solidFill>
                <a:effectLst/>
                <a:uLnTx/>
                <a:uFillTx/>
                <a:latin typeface="Arial" panose="020B0604020202020204" pitchFamily="34" charset="0"/>
                <a:cs typeface="Arial" panose="020B0604020202020204" pitchFamily="34" charset="0"/>
                <a:sym typeface="Sora"/>
              </a:rPr>
              <a:t>alla</a:t>
            </a:r>
            <a:endParaRPr kumimoji="0" lang="en-US" sz="12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9</a:t>
            </a:fld>
            <a:endParaRPr lang="en-US"/>
          </a:p>
        </p:txBody>
      </p:sp>
    </p:spTree>
    <p:extLst>
      <p:ext uri="{BB962C8B-B14F-4D97-AF65-F5344CB8AC3E}">
        <p14:creationId xmlns:p14="http://schemas.microsoft.com/office/powerpoint/2010/main" val="36246072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4/20/2022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4/20/2022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4/20/2022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4/20/2022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4/20/2022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Colors" Target="../diagrams/colors1.xml"/><Relationship Id="rId3" Type="http://schemas.openxmlformats.org/officeDocument/2006/relationships/image" Target="../media/image7.jpg"/><Relationship Id="rId7" Type="http://schemas.openxmlformats.org/officeDocument/2006/relationships/hyperlink" Target="https://netivist.org/debate/pokemon-go-pros-and-cons" TargetMode="External"/><Relationship Id="rId12" Type="http://schemas.openxmlformats.org/officeDocument/2006/relationships/diagramQuickStyle" Target="../diagrams/quickStyle1.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9.jpg"/><Relationship Id="rId11" Type="http://schemas.openxmlformats.org/officeDocument/2006/relationships/diagramLayout" Target="../diagrams/layout1.xml"/><Relationship Id="rId5" Type="http://schemas.openxmlformats.org/officeDocument/2006/relationships/image" Target="../media/image8.jpg"/><Relationship Id="rId10" Type="http://schemas.openxmlformats.org/officeDocument/2006/relationships/diagramData" Target="../diagrams/data1.xml"/><Relationship Id="rId4" Type="http://schemas.openxmlformats.org/officeDocument/2006/relationships/hyperlink" Target="https://www.flickr.com/photos/40168038@N08/36005328171" TargetMode="External"/><Relationship Id="rId9" Type="http://schemas.openxmlformats.org/officeDocument/2006/relationships/hyperlink" Target="https://creativecommons.org/licenses/by-nc-sa/3.0/" TargetMode="External"/><Relationship Id="rId14" Type="http://schemas.microsoft.com/office/2007/relationships/diagramDrawing" Target="../diagrams/drawing1.xml"/></Relationships>
</file>

<file path=ppt/slides/_rels/slide15.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13" Type="http://schemas.openxmlformats.org/officeDocument/2006/relationships/diagramLayout" Target="../diagrams/layout2.xml"/><Relationship Id="rId3" Type="http://schemas.openxmlformats.org/officeDocument/2006/relationships/image" Target="../media/image10.jpg"/><Relationship Id="rId7" Type="http://schemas.openxmlformats.org/officeDocument/2006/relationships/hyperlink" Target="https://www.universetoday.com/77523/multiverse/" TargetMode="External"/><Relationship Id="rId12" Type="http://schemas.openxmlformats.org/officeDocument/2006/relationships/diagramData" Target="../diagrams/data2.xml"/><Relationship Id="rId2" Type="http://schemas.openxmlformats.org/officeDocument/2006/relationships/notesSlide" Target="../notesSlides/notesSlide15.xml"/><Relationship Id="rId16" Type="http://schemas.microsoft.com/office/2007/relationships/diagramDrawing" Target="../diagrams/drawing2.xml"/><Relationship Id="rId1" Type="http://schemas.openxmlformats.org/officeDocument/2006/relationships/slideLayout" Target="../slideLayouts/slideLayout15.xml"/><Relationship Id="rId6" Type="http://schemas.openxmlformats.org/officeDocument/2006/relationships/image" Target="../media/image12.jpg"/><Relationship Id="rId11" Type="http://schemas.openxmlformats.org/officeDocument/2006/relationships/image" Target="../media/image14.svg"/><Relationship Id="rId5" Type="http://schemas.openxmlformats.org/officeDocument/2006/relationships/image" Target="../media/image11.gif"/><Relationship Id="rId15" Type="http://schemas.openxmlformats.org/officeDocument/2006/relationships/diagramColors" Target="../diagrams/colors2.xml"/><Relationship Id="rId10" Type="http://schemas.openxmlformats.org/officeDocument/2006/relationships/image" Target="../media/image13.png"/><Relationship Id="rId4" Type="http://schemas.openxmlformats.org/officeDocument/2006/relationships/hyperlink" Target="http://www.playstationblast.com.br/2017/02/playstation-vr-vendas.html" TargetMode="External"/><Relationship Id="rId9" Type="http://schemas.openxmlformats.org/officeDocument/2006/relationships/hyperlink" Target="https://creativecommons.org/licenses/by/3.0/" TargetMode="External"/><Relationship Id="rId1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png"/><Relationship Id="rId7" Type="http://schemas.openxmlformats.org/officeDocument/2006/relationships/diagramColors" Target="../diagrams/colors3.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ichailmarkou1995"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mailto:mmarkou19b@amcstudent.edu.gr"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gif"/><Relationship Id="rId7" Type="http://schemas.openxmlformats.org/officeDocument/2006/relationships/image" Target="../media/image23.sv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gif"/></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36.xml"/><Relationship Id="rId16" Type="http://schemas.openxmlformats.org/officeDocument/2006/relationships/diagramColors" Target="../diagrams/colors7.xml"/><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6.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35.gif"/><Relationship Id="rId5" Type="http://schemas.openxmlformats.org/officeDocument/2006/relationships/image" Target="../media/image19.gif"/><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7.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35.gif"/><Relationship Id="rId5" Type="http://schemas.openxmlformats.org/officeDocument/2006/relationships/image" Target="../media/image19.gif"/><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svitla.com/blog/sdlc-methodologies" TargetMode="External"/><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2.jpeg"/><Relationship Id="rId2" Type="http://schemas.openxmlformats.org/officeDocument/2006/relationships/tags" Target="../tags/tag5.xml"/><Relationship Id="rId1" Type="http://schemas.openxmlformats.org/officeDocument/2006/relationships/video" Target="https://www.youtube.com/embed/2QcsIlXXc1M?feature=oembed" TargetMode="External"/><Relationship Id="rId6" Type="http://schemas.openxmlformats.org/officeDocument/2006/relationships/image" Target="../media/image35.gif"/><Relationship Id="rId5" Type="http://schemas.openxmlformats.org/officeDocument/2006/relationships/image" Target="../media/image19.gif"/><Relationship Id="rId4"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hyperlink" Target="https://www.unrealengine.com/marketplace/en-US/product/advanced-voip-voice-chat-system"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normAutofit/>
          </a:bodyPr>
          <a:lstStyle/>
          <a:p>
            <a:r>
              <a:rPr lang="en-US" sz="2400"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185A6D08-6A73-423B-A64C-9890E22975A8}"/>
              </a:ext>
            </a:extLst>
          </p:cNvPr>
          <p:cNvSpPr/>
          <p:nvPr/>
        </p:nvSpPr>
        <p:spPr>
          <a:xfrm>
            <a:off x="3087467" y="1872849"/>
            <a:ext cx="3070048" cy="2934776"/>
          </a:xfrm>
          <a:prstGeom prst="ellipse">
            <a:avLst/>
          </a:prstGeom>
          <a:solidFill>
            <a:schemeClr val="bg2">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B27F250-64F0-40C7-9B8D-63316402191B}"/>
              </a:ext>
            </a:extLst>
          </p:cNvPr>
          <p:cNvSpPr/>
          <p:nvPr/>
        </p:nvSpPr>
        <p:spPr>
          <a:xfrm>
            <a:off x="5320463" y="1872849"/>
            <a:ext cx="3070048" cy="2934776"/>
          </a:xfrm>
          <a:prstGeom prst="ellipse">
            <a:avLst/>
          </a:prstGeom>
          <a:solidFill>
            <a:srgbClr val="448B91">
              <a:alpha val="2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87B141FB-7FC3-4EA9-B4FE-1C009C14D5F4}"/>
              </a:ext>
            </a:extLst>
          </p:cNvPr>
          <p:cNvSpPr/>
          <p:nvPr/>
        </p:nvSpPr>
        <p:spPr>
          <a:xfrm>
            <a:off x="4203965" y="3340237"/>
            <a:ext cx="3070048" cy="2934776"/>
          </a:xfrm>
          <a:prstGeom prst="ellipse">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6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Venn</a:t>
            </a:r>
            <a:r>
              <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 Diagram</a:t>
            </a: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668705" y="3131324"/>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i="0" u="none" strike="noStrike" kern="0" cap="none" spc="0" normalizeH="0" baseline="0" noProof="0" dirty="0">
                <a:ln>
                  <a:noFill/>
                </a:ln>
                <a:solidFill>
                  <a:srgbClr val="F7743C"/>
                </a:solidFill>
                <a:effectLst/>
                <a:uLnTx/>
                <a:uFillTx/>
                <a:sym typeface="Saira SemiCondensed ExtraBold"/>
              </a:rPr>
              <a:t>Metaverse</a:t>
            </a:r>
            <a:endParaRPr kumimoji="0" lang="en-US" sz="2400" i="0" u="none" strike="noStrike" kern="0" cap="none" spc="0" normalizeH="0" baseline="0" noProof="0" dirty="0">
              <a:ln>
                <a:noFill/>
              </a:ln>
              <a:solidFill>
                <a:srgbClr val="F7743C"/>
              </a:solidFill>
              <a:effectLst/>
              <a:uLnTx/>
              <a:uFillTx/>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299530" y="517767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269755"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4306360" y="3878165"/>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231;p54">
            <a:extLst>
              <a:ext uri="{FF2B5EF4-FFF2-40B4-BE49-F238E27FC236}">
                <a16:creationId xmlns:a16="http://schemas.microsoft.com/office/drawing/2014/main" id="{04DEE0F1-9468-49AA-B320-4A31D728F0C1}"/>
              </a:ext>
            </a:extLst>
          </p:cNvPr>
          <p:cNvSpPr txBox="1">
            <a:spLocks/>
          </p:cNvSpPr>
          <p:nvPr/>
        </p:nvSpPr>
        <p:spPr>
          <a:xfrm>
            <a:off x="6667489" y="3007778"/>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07" name="Google Shape;1231;p54">
            <a:extLst>
              <a:ext uri="{FF2B5EF4-FFF2-40B4-BE49-F238E27FC236}">
                <a16:creationId xmlns:a16="http://schemas.microsoft.com/office/drawing/2014/main" id="{7676CF74-AA55-4986-A116-5C31FAFD9FD6}"/>
              </a:ext>
            </a:extLst>
          </p:cNvPr>
          <p:cNvSpPr txBox="1">
            <a:spLocks/>
          </p:cNvSpPr>
          <p:nvPr/>
        </p:nvSpPr>
        <p:spPr>
          <a:xfrm>
            <a:off x="5435230" y="4676379"/>
            <a:ext cx="704273"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12F7779-E3DC-4445-BC52-CE32C41D8046}"/>
                  </a:ext>
                </a:extLst>
              </p:cNvPr>
              <p:cNvSpPr txBox="1"/>
              <p:nvPr/>
            </p:nvSpPr>
            <p:spPr>
              <a:xfrm>
                <a:off x="2278779" y="3047849"/>
                <a:ext cx="654068" cy="5847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7" name="TextBox 6">
                <a:extLst>
                  <a:ext uri="{FF2B5EF4-FFF2-40B4-BE49-F238E27FC236}">
                    <a16:creationId xmlns:a16="http://schemas.microsoft.com/office/drawing/2014/main" id="{612F7779-E3DC-4445-BC52-CE32C41D8046}"/>
                  </a:ext>
                </a:extLst>
              </p:cNvPr>
              <p:cNvSpPr txBox="1">
                <a:spLocks noRot="1" noChangeAspect="1" noMove="1" noResize="1" noEditPoints="1" noAdjustHandles="1" noChangeArrowheads="1" noChangeShapeType="1" noTextEdit="1"/>
              </p:cNvSpPr>
              <p:nvPr/>
            </p:nvSpPr>
            <p:spPr>
              <a:xfrm>
                <a:off x="2278779" y="3047849"/>
                <a:ext cx="654068" cy="584775"/>
              </a:xfrm>
              <a:prstGeom prst="rect">
                <a:avLst/>
              </a:prstGeom>
              <a:blipFill>
                <a:blip r:embed="rId3"/>
                <a:stretch>
                  <a:fillRect/>
                </a:stretch>
              </a:blipFill>
            </p:spPr>
            <p:txBody>
              <a:bodyPr/>
              <a:lstStyle/>
              <a:p>
                <a:r>
                  <a:rPr lang="en-US">
                    <a:noFill/>
                  </a:rPr>
                  <a:t> </a:t>
                </a:r>
              </a:p>
            </p:txBody>
          </p:sp>
        </mc:Fallback>
      </mc:AlternateContent>
      <p:sp>
        <p:nvSpPr>
          <p:cNvPr id="110" name="Oval 109">
            <a:extLst>
              <a:ext uri="{FF2B5EF4-FFF2-40B4-BE49-F238E27FC236}">
                <a16:creationId xmlns:a16="http://schemas.microsoft.com/office/drawing/2014/main" id="{9ECD12B4-36C5-45D2-BFFA-FD8EA9D71D75}"/>
              </a:ext>
            </a:extLst>
          </p:cNvPr>
          <p:cNvSpPr/>
          <p:nvPr/>
        </p:nvSpPr>
        <p:spPr>
          <a:xfrm>
            <a:off x="2932847" y="915492"/>
            <a:ext cx="5728268" cy="555722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Google Shape;1231;p54">
            <a:extLst>
              <a:ext uri="{FF2B5EF4-FFF2-40B4-BE49-F238E27FC236}">
                <a16:creationId xmlns:a16="http://schemas.microsoft.com/office/drawing/2014/main" id="{CA933690-A5DD-47EA-A48C-7891ED19CEDA}"/>
              </a:ext>
            </a:extLst>
          </p:cNvPr>
          <p:cNvSpPr txBox="1">
            <a:spLocks/>
          </p:cNvSpPr>
          <p:nvPr/>
        </p:nvSpPr>
        <p:spPr>
          <a:xfrm>
            <a:off x="5606079" y="1210247"/>
            <a:ext cx="648932"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XR</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36549351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3">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521628" y="976210"/>
            <a:ext cx="424159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2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6405765" y="2716902"/>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934354" y="481635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893875" y="1674657"/>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82465" y="15732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514778" y="1818129"/>
            <a:ext cx="5062751" cy="141909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Γεφύρωση του χάσματος μεταξύ της επικοινωνίας υλικού και λογισμικού για αλληλεπίδραση εντός του παιχνιδιού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51585" y="3620774"/>
            <a:ext cx="4929252" cy="20010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Παρελθόν, Παρόν, Εξερεύνηση του Μέλλοντος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Εταιρείες μεγάλης τεχνολογίας και όραμα ενιαίας ανάπτυξης (κοινά πρότυπα λογισμικού)</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Metaverse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ήταν ήδη εδώ</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Gameplay Mechanics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μπορεί να χαρακτηριστεί ως ο τρόπος εισόδου στο</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sz="2000" kern="0" dirty="0">
              <a:solidFill>
                <a:srgbClr val="FFFFFF"/>
              </a:solidFill>
              <a:latin typeface="Arial" panose="020B0604020202020204" pitchFamily="34" charset="0"/>
              <a:cs typeface="Arial" panose="020B0604020202020204" pitchFamily="34" charset="0"/>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339871" y="5489850"/>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65FF934D-FE18-42B4-835E-9B9B7F858D89}"/>
              </a:ext>
            </a:extLst>
          </p:cNvPr>
          <p:cNvSpPr txBox="1"/>
          <p:nvPr/>
        </p:nvSpPr>
        <p:spPr>
          <a:xfrm>
            <a:off x="1340853" y="1247978"/>
            <a:ext cx="4719694" cy="3416320"/>
          </a:xfrm>
          <a:prstGeom prst="rect">
            <a:avLst/>
          </a:prstGeom>
          <a:noFill/>
        </p:spPr>
        <p:txBody>
          <a:bodyPr wrap="square" rtlCol="0">
            <a:spAutoFit/>
          </a:bodyPr>
          <a:lstStyle/>
          <a:p>
            <a:r>
              <a:rPr lang="en-US" sz="2400" dirty="0">
                <a:effectLst/>
                <a:latin typeface="Arial" panose="020B0604020202020204" pitchFamily="34" charset="0"/>
                <a:cs typeface="Arial" panose="020B0604020202020204" pitchFamily="34" charset="0"/>
              </a:rPr>
              <a:t>Metaverse </a:t>
            </a:r>
            <a:r>
              <a:rPr lang="el-GR" sz="2400" dirty="0">
                <a:effectLst/>
                <a:latin typeface="Arial" panose="020B0604020202020204" pitchFamily="34" charset="0"/>
                <a:cs typeface="Arial" panose="020B0604020202020204" pitchFamily="34" charset="0"/>
              </a:rPr>
              <a:t>η ιδέα άρχισε σιωπηρά το</a:t>
            </a:r>
            <a:r>
              <a:rPr lang="en-US" sz="2400" dirty="0">
                <a:effectLst/>
                <a:latin typeface="Arial" panose="020B0604020202020204" pitchFamily="34" charset="0"/>
                <a:cs typeface="Arial" panose="020B0604020202020204" pitchFamily="34" charset="0"/>
              </a:rPr>
              <a:t> 70’s.</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ένα μέρος για συγκέντρωση ανθρώπων και δια-δραστικότητα</a:t>
            </a:r>
          </a:p>
          <a:p>
            <a:endParaRPr lang="en-US" sz="2400" dirty="0">
              <a:effectLst/>
              <a:latin typeface="Arial" panose="020B0604020202020204" pitchFamily="34" charset="0"/>
              <a:cs typeface="Arial" panose="020B0604020202020204" pitchFamily="34" charset="0"/>
            </a:endParaRPr>
          </a:p>
          <a:p>
            <a:r>
              <a:rPr lang="el-GR" sz="2400" dirty="0">
                <a:effectLst/>
                <a:latin typeface="Arial" panose="020B0604020202020204" pitchFamily="34" charset="0"/>
                <a:cs typeface="Arial" panose="020B0604020202020204" pitchFamily="34" charset="0"/>
              </a:rPr>
              <a:t>Να μοιράζονται κοινά ενδιαφέροντα</a:t>
            </a:r>
            <a:endParaRPr lang="en-US" sz="2400" dirty="0">
              <a:effectLst/>
              <a:latin typeface="Arial" panose="020B0604020202020204" pitchFamily="34" charset="0"/>
              <a:cs typeface="Arial" panose="020B0604020202020204" pitchFamily="34" charset="0"/>
            </a:endParaRPr>
          </a:p>
          <a:p>
            <a:endParaRPr lang="en-US" sz="2400" dirty="0"/>
          </a:p>
        </p:txBody>
      </p:sp>
    </p:spTree>
    <p:extLst>
      <p:ext uri="{BB962C8B-B14F-4D97-AF65-F5344CB8AC3E}">
        <p14:creationId xmlns:p14="http://schemas.microsoft.com/office/powerpoint/2010/main" val="68506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53530429"/>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s://www.flickr.com/photos/40168038@N08/36005328171"/>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netivist.org/debate/pokemon-go-pros-and-cons"/>
              </a:rPr>
              <a:t>This Photo</a:t>
            </a:r>
            <a:r>
              <a:rPr lang="en-US" sz="900"/>
              <a:t> by Unknown Author is licensed under </a:t>
            </a:r>
            <a:r>
              <a:rPr lang="en-US" sz="900">
                <a:hlinkClick r:id="rId9"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Title 1">
            <a:extLst>
              <a:ext uri="{FF2B5EF4-FFF2-40B4-BE49-F238E27FC236}">
                <a16:creationId xmlns:a16="http://schemas.microsoft.com/office/drawing/2014/main" id="{B8E8170F-D016-4E94-8E25-006EA0B7A49C}"/>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(1)</a:t>
            </a:r>
          </a:p>
        </p:txBody>
      </p:sp>
    </p:spTree>
    <p:extLst>
      <p:ext uri="{BB962C8B-B14F-4D97-AF65-F5344CB8AC3E}">
        <p14:creationId xmlns:p14="http://schemas.microsoft.com/office/powerpoint/2010/main" val="3447643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3">
            <a:extLst>
              <a:ext uri="{837473B0-CC2E-450A-ABE3-18F120FF3D39}">
                <a1611:picAttrSrcUrl xmlns:a1611="http://schemas.microsoft.com/office/drawing/2016/11/main" r:id="rId4"/>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to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5"/>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6">
            <a:extLst>
              <a:ext uri="{837473B0-CC2E-450A-ABE3-18F120FF3D39}">
                <a1611:picAttrSrcUrl xmlns:a1611="http://schemas.microsoft.com/office/drawing/2016/11/main" r:id="rId7"/>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4" tooltip="http://www.playstationblast.com.br/2017/02/playstation-vr-vendas.html"/>
              </a:rPr>
              <a:t>This Photo</a:t>
            </a:r>
            <a:r>
              <a:rPr lang="en-US" sz="900"/>
              <a:t> by Unknown Author is licensed under </a:t>
            </a:r>
            <a:r>
              <a:rPr lang="en-US" sz="900">
                <a:hlinkClick r:id="rId8"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7" tooltip="https://www.universetoday.com/77523/multiverse/"/>
              </a:rPr>
              <a:t>This Photo</a:t>
            </a:r>
            <a:r>
              <a:rPr lang="en-US" sz="900"/>
              <a:t> by Unknown Author is licensed under </a:t>
            </a:r>
            <a:r>
              <a:rPr lang="en-US" sz="900">
                <a:hlinkClick r:id="rId9"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
        <p:nvSpPr>
          <p:cNvPr id="27" name="Title 1">
            <a:extLst>
              <a:ext uri="{FF2B5EF4-FFF2-40B4-BE49-F238E27FC236}">
                <a16:creationId xmlns:a16="http://schemas.microsoft.com/office/drawing/2014/main" id="{86700653-4BEA-485F-9A29-D19E34EDD34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(2)</a:t>
            </a:r>
          </a:p>
        </p:txBody>
      </p:sp>
    </p:spTree>
    <p:extLst>
      <p:ext uri="{BB962C8B-B14F-4D97-AF65-F5344CB8AC3E}">
        <p14:creationId xmlns:p14="http://schemas.microsoft.com/office/powerpoint/2010/main" val="42370494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extended reality (XR </a:t>
                </a:r>
                <a14:m>
                  <m:oMath xmlns:m="http://schemas.openxmlformats.org/officeDocument/2006/math">
                    <m:r>
                      <a:rPr lang="en-US" sz="1200" i="1" smtClean="0">
                        <a:latin typeface="Cambria Math" panose="02040503050406030204" pitchFamily="18" charset="0"/>
                        <a:ea typeface="Cambria Math" panose="02040503050406030204" pitchFamily="18" charset="0"/>
                        <a:cs typeface="Sora" pitchFamily="2" charset="0"/>
                      </a:rPr>
                      <m:t>⊃</m:t>
                    </m:r>
                  </m:oMath>
                </a14:m>
                <a:r>
                  <a:rPr lang="en-US" sz="1200" dirty="0">
                    <a:latin typeface="Sora" pitchFamily="2" charset="0"/>
                    <a:cs typeface="Sora" pitchFamily="2" charset="0"/>
                  </a:rPr>
                  <a:t> AR,VR)</a:t>
                </a:r>
              </a:p>
            </p:txBody>
          </p:sp>
        </mc:Choice>
        <mc:Fallback xmlns="">
          <p:sp>
            <p:nvSpPr>
              <p:cNvPr id="5" name="Text Placeholder 4">
                <a:extLst>
                  <a:ext uri="{FF2B5EF4-FFF2-40B4-BE49-F238E27FC236}">
                    <a16:creationId xmlns:a16="http://schemas.microsoft.com/office/drawing/2014/main" id="{2DE1A19D-7F90-4454-B880-807B56855BED}"/>
                  </a:ext>
                </a:extLst>
              </p:cNvPr>
              <p:cNvSpPr>
                <a:spLocks noGrp="1" noRot="1" noChangeAspect="1" noMove="1" noResize="1" noEditPoints="1" noAdjustHandles="1" noChangeArrowheads="1" noChangeShapeType="1" noTextEdit="1"/>
              </p:cNvSpPr>
              <p:nvPr>
                <p:ph type="body" sz="half" idx="4294967295"/>
              </p:nvPr>
            </p:nvSpPr>
            <p:spPr>
              <a:xfrm>
                <a:off x="6530036" y="5960630"/>
                <a:ext cx="4294981" cy="603030"/>
              </a:xfrm>
              <a:blipFill>
                <a:blip r:embed="rId3"/>
                <a:stretch>
                  <a:fillRect t="-9091"/>
                </a:stretch>
              </a:blipFill>
            </p:spPr>
            <p:txBody>
              <a:bodyPr/>
              <a:lstStyle/>
              <a:p>
                <a:r>
                  <a:rPr lang="en-US">
                    <a:noFill/>
                  </a:rPr>
                  <a:t> </a:t>
                </a:r>
              </a:p>
            </p:txBody>
          </p:sp>
        </mc:Fallback>
      </mc:AlternateContent>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 </a:t>
            </a:r>
          </a:p>
          <a:p>
            <a:pPr algn="ctr"/>
            <a:r>
              <a:rPr lang="en-US" sz="1800" b="1" dirty="0">
                <a:solidFill>
                  <a:srgbClr val="D5FA68"/>
                </a:solidFill>
                <a:latin typeface="Saira SemiCondensed ExtraBold" panose="00000906000000000000" pitchFamily="2" charset="0"/>
              </a:rPr>
              <a:t>– first Mile Connections Points</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0066" y="1475591"/>
            <a:ext cx="4709497" cy="3080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267" y="4726245"/>
            <a:ext cx="4769296" cy="19005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83;p69">
            <a:extLst>
              <a:ext uri="{FF2B5EF4-FFF2-40B4-BE49-F238E27FC236}">
                <a16:creationId xmlns:a16="http://schemas.microsoft.com/office/drawing/2014/main" id="{122EB4C1-4413-4BF5-8322-697E10276F57}"/>
              </a:ext>
            </a:extLst>
          </p:cNvPr>
          <p:cNvSpPr txBox="1">
            <a:spLocks/>
          </p:cNvSpPr>
          <p:nvPr/>
        </p:nvSpPr>
        <p:spPr>
          <a:xfrm flipH="1">
            <a:off x="1019176" y="3428999"/>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Low Latency/Jitter</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0" name="Google Shape;2083;p69">
            <a:extLst>
              <a:ext uri="{FF2B5EF4-FFF2-40B4-BE49-F238E27FC236}">
                <a16:creationId xmlns:a16="http://schemas.microsoft.com/office/drawing/2014/main" id="{2A2CA6F6-361C-4E5F-9B95-51386AD99D61}"/>
              </a:ext>
            </a:extLst>
          </p:cNvPr>
          <p:cNvSpPr txBox="1">
            <a:spLocks/>
          </p:cNvSpPr>
          <p:nvPr/>
        </p:nvSpPr>
        <p:spPr>
          <a:xfrm flipH="1">
            <a:off x="9447937" y="3428999"/>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High Bandwidth</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1" name="Google Shape;2083;p69">
            <a:extLst>
              <a:ext uri="{FF2B5EF4-FFF2-40B4-BE49-F238E27FC236}">
                <a16:creationId xmlns:a16="http://schemas.microsoft.com/office/drawing/2014/main" id="{F2C582B8-945D-4836-9AB7-0B0D8FFAB725}"/>
              </a:ext>
            </a:extLst>
          </p:cNvPr>
          <p:cNvSpPr txBox="1">
            <a:spLocks/>
          </p:cNvSpPr>
          <p:nvPr/>
        </p:nvSpPr>
        <p:spPr>
          <a:xfrm flipH="1">
            <a:off x="1019176" y="3819411"/>
            <a:ext cx="3329949"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Immersion / </a:t>
            </a:r>
          </a:p>
          <a:p>
            <a:pPr marL="0" indent="0" defTabSz="914400">
              <a:buClr>
                <a:schemeClr val="tx1"/>
              </a:buClr>
              <a:buSzPts val="1100"/>
            </a:pPr>
            <a:r>
              <a:rPr lang="en-US" b="1" kern="0" dirty="0">
                <a:solidFill>
                  <a:srgbClr val="D5FA68"/>
                </a:solidFill>
              </a:rPr>
              <a:t>No motion Sickness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2" name="Google Shape;2083;p69">
            <a:extLst>
              <a:ext uri="{FF2B5EF4-FFF2-40B4-BE49-F238E27FC236}">
                <a16:creationId xmlns:a16="http://schemas.microsoft.com/office/drawing/2014/main" id="{D43E7849-C2C6-448A-B559-E69855B656EF}"/>
              </a:ext>
            </a:extLst>
          </p:cNvPr>
          <p:cNvSpPr txBox="1">
            <a:spLocks/>
          </p:cNvSpPr>
          <p:nvPr/>
        </p:nvSpPr>
        <p:spPr>
          <a:xfrm flipH="1">
            <a:off x="9438576" y="3819411"/>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Large Data Flow</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765856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595B39-E600-4717-B213-F955D2D88471}"/>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Σχετικά με εμένα:</a:t>
            </a:r>
            <a:endParaRPr lang="en-US" sz="2800" b="1"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2E27E404-D380-4CC8-BF16-6894D1159FDF}"/>
              </a:ext>
            </a:extLst>
          </p:cNvPr>
          <p:cNvSpPr txBox="1"/>
          <p:nvPr/>
        </p:nvSpPr>
        <p:spPr>
          <a:xfrm>
            <a:off x="1126837" y="1307007"/>
            <a:ext cx="10812615" cy="3785652"/>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a:t>
            </a:r>
            <a:r>
              <a:rPr lang="el-GR" sz="2400" baseline="30000" dirty="0">
                <a:latin typeface="Arial" panose="020B0604020202020204" pitchFamily="34" charset="0"/>
                <a:cs typeface="Arial" panose="020B0604020202020204" pitchFamily="34" charset="0"/>
              </a:rPr>
              <a:t>ο</a:t>
            </a:r>
            <a:r>
              <a:rPr lang="el-GR" sz="2400" dirty="0">
                <a:latin typeface="Arial" panose="020B0604020202020204" pitchFamily="34" charset="0"/>
                <a:cs typeface="Arial" panose="020B0604020202020204" pitchFamily="34" charset="0"/>
              </a:rPr>
              <a:t> έτος</a:t>
            </a:r>
            <a:r>
              <a:rPr lang="en-US" sz="2400" dirty="0">
                <a:latin typeface="Arial" panose="020B0604020202020204" pitchFamily="34" charset="0"/>
                <a:cs typeface="Arial" panose="020B0604020202020204" pitchFamily="34" charset="0"/>
              </a:rPr>
              <a:t> BSc Computer Science </a:t>
            </a:r>
            <a:r>
              <a:rPr lang="el-GR" sz="2400" dirty="0">
                <a:latin typeface="Arial" panose="020B0604020202020204" pitchFamily="34" charset="0"/>
                <a:cs typeface="Arial" panose="020B0604020202020204" pitchFamily="34" charset="0"/>
              </a:rPr>
              <a:t>στο Μητροπολιτικό κολλέγιο</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Former internship </a:t>
            </a:r>
            <a:r>
              <a:rPr lang="el-G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Internet Service Provider Network Engineer</a:t>
            </a:r>
            <a:r>
              <a:rPr lang="el-GR" sz="2400"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Unreal Engine Game Developer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VR/AR</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driven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Gameplay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Visual Effect Artist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Architectural Visualization &amp; modeling</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Producer &amp; Digital Content Creator </a:t>
            </a:r>
            <a:r>
              <a:rPr lang="en-US" dirty="0">
                <a:latin typeface="Arial" panose="020B0604020202020204" pitchFamily="34" charset="0"/>
                <a:cs typeface="Arial" panose="020B0604020202020204" pitchFamily="34" charset="0"/>
              </a:rPr>
              <a:t>(</a:t>
            </a:r>
            <a:r>
              <a:rPr lang="en-US" i="1" dirty="0">
                <a:latin typeface="Arial" panose="020B0604020202020204" pitchFamily="34" charset="0"/>
                <a:cs typeface="Arial" panose="020B0604020202020204" pitchFamily="34" charset="0"/>
              </a:rPr>
              <a:t>YouTube, Unreal Engine &amp; Google Play marketplace</a:t>
            </a:r>
            <a:r>
              <a:rPr lang="en-US" dirty="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78500E5-73B5-46F6-BD48-CBFD4C825C42}"/>
              </a:ext>
            </a:extLst>
          </p:cNvPr>
          <p:cNvSpPr txBox="1"/>
          <p:nvPr/>
        </p:nvSpPr>
        <p:spPr>
          <a:xfrm>
            <a:off x="1126837" y="5303131"/>
            <a:ext cx="7073537" cy="1200329"/>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Portfolio: </a:t>
            </a:r>
            <a:r>
              <a:rPr lang="en-US" sz="2400" dirty="0">
                <a:latin typeface="Arial" panose="020B0604020202020204" pitchFamily="34" charset="0"/>
                <a:cs typeface="Arial" panose="020B0604020202020204" pitchFamily="34" charset="0"/>
                <a:hlinkClick r:id="rId3"/>
              </a:rPr>
              <a:t>https://github.com/michailmarkou1995</a:t>
            </a:r>
            <a:endParaRPr lang="en-US" sz="2400" dirty="0">
              <a:latin typeface="Arial" panose="020B0604020202020204" pitchFamily="34" charset="0"/>
              <a:cs typeface="Arial" panose="020B0604020202020204" pitchFamily="34" charset="0"/>
            </a:endParaRPr>
          </a:p>
          <a:p>
            <a:r>
              <a:rPr lang="en-US" sz="2400" dirty="0">
                <a:latin typeface="Arial" panose="020B0604020202020204" pitchFamily="34" charset="0"/>
                <a:cs typeface="Arial" panose="020B0604020202020204" pitchFamily="34" charset="0"/>
              </a:rPr>
              <a:t>E-mail: </a:t>
            </a:r>
            <a:r>
              <a:rPr lang="en-US" sz="2400" dirty="0">
                <a:latin typeface="Arial" panose="020B0604020202020204" pitchFamily="34" charset="0"/>
                <a:cs typeface="Arial" panose="020B0604020202020204" pitchFamily="34" charset="0"/>
                <a:hlinkClick r:id="rId4"/>
              </a:rPr>
              <a:t>mmarkou19b@amcstudent.edu.gr</a:t>
            </a:r>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15687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1"/>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b="1" dirty="0">
                <a:solidFill>
                  <a:srgbClr val="F7743C"/>
                </a:solidFill>
                <a:latin typeface="Arial" panose="020B0604020202020204" pitchFamily="34" charset="0"/>
                <a:cs typeface="Arial" panose="020B0604020202020204" pitchFamily="34" charset="0"/>
              </a:rPr>
              <a:t>ΓΙΑΤΙ ΑΝΑΦΕΡΟΝΤΑΙ ΌΛΑ ΑΥΤΆ?</a:t>
            </a:r>
            <a:endParaRPr lang="en-US" b="1" dirty="0">
              <a:solidFill>
                <a:srgbClr val="F7743C"/>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921A7986-EFB3-4AF6-9B26-951924F105BF}"/>
              </a:ext>
            </a:extLst>
          </p:cNvPr>
          <p:cNvSpPr txBox="1">
            <a:spLocks/>
          </p:cNvSpPr>
          <p:nvPr/>
        </p:nvSpPr>
        <p:spPr>
          <a:xfrm>
            <a:off x="1141410" y="1279973"/>
            <a:ext cx="9905999" cy="533400"/>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l-GR" sz="2800" b="1" dirty="0">
                <a:latin typeface="Arial" panose="020B0604020202020204" pitchFamily="34" charset="0"/>
                <a:cs typeface="Arial" panose="020B0604020202020204" pitchFamily="34" charset="0"/>
              </a:rPr>
              <a:t>ΠΡΕΠΕΙ ΝΑ ΛΗΦΘΟΥΝ ΥΠΟΨΗ για το</a:t>
            </a:r>
            <a:r>
              <a:rPr lang="en-US" sz="2800" b="1" dirty="0">
                <a:latin typeface="Arial" panose="020B0604020202020204" pitchFamily="34" charset="0"/>
                <a:cs typeface="Arial" panose="020B0604020202020204" pitchFamily="34" charset="0"/>
              </a:rPr>
              <a:t> cost/budget</a:t>
            </a:r>
          </a:p>
        </p:txBody>
      </p:sp>
      <p:sp>
        <p:nvSpPr>
          <p:cNvPr id="2" name="TextBox 1">
            <a:extLst>
              <a:ext uri="{FF2B5EF4-FFF2-40B4-BE49-F238E27FC236}">
                <a16:creationId xmlns:a16="http://schemas.microsoft.com/office/drawing/2014/main" id="{3A1B3406-65C1-4658-A5E1-19A34A7141FE}"/>
              </a:ext>
            </a:extLst>
          </p:cNvPr>
          <p:cNvSpPr txBox="1"/>
          <p:nvPr/>
        </p:nvSpPr>
        <p:spPr>
          <a:xfrm>
            <a:off x="1141410" y="2250910"/>
            <a:ext cx="2510816" cy="2677656"/>
          </a:xfrm>
          <a:prstGeom prst="rect">
            <a:avLst/>
          </a:prstGeom>
          <a:noFill/>
        </p:spPr>
        <p:txBody>
          <a:bodyPr wrap="none" rtlCol="0">
            <a:spAutoFit/>
          </a:bodyPr>
          <a:lstStyle/>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Έρευνα</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Προσωπικό</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Σχεδίαση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Υποδομή</a:t>
            </a:r>
            <a:endParaRPr lang="en-US" sz="2800" dirty="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Συντήρηση</a:t>
            </a:r>
          </a:p>
          <a:p>
            <a:pPr marL="457200" indent="-457200">
              <a:buFont typeface="Arial" panose="020B0604020202020204" pitchFamily="34" charset="0"/>
              <a:buChar char="•"/>
            </a:pPr>
            <a:r>
              <a:rPr lang="el-GR" sz="2800" dirty="0">
                <a:latin typeface="Arial" panose="020B0604020202020204" pitchFamily="34" charset="0"/>
                <a:cs typeface="Arial" panose="020B0604020202020204" pitchFamily="34" charset="0"/>
              </a:rPr>
              <a:t>Βελτίωση</a:t>
            </a:r>
          </a:p>
        </p:txBody>
      </p:sp>
    </p:spTree>
    <p:extLst>
      <p:ext uri="{BB962C8B-B14F-4D97-AF65-F5344CB8AC3E}">
        <p14:creationId xmlns:p14="http://schemas.microsoft.com/office/powerpoint/2010/main" val="559550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188279"/>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Robert Green Ingersoll</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954107"/>
          </a:xfrm>
          <a:prstGeom prst="rect">
            <a:avLst/>
          </a:prstGeom>
          <a:noFill/>
        </p:spPr>
        <p:txBody>
          <a:bodyPr wrap="square">
            <a:spAutoFit/>
          </a:bodyPr>
          <a:lstStyle/>
          <a:p>
            <a:r>
              <a:rPr lang="en-US" sz="2650" kern="0" dirty="0">
                <a:solidFill>
                  <a:srgbClr val="FFFFFF"/>
                </a:solidFill>
                <a:latin typeface="Sora"/>
                <a:cs typeface="Sora"/>
                <a:sym typeface="Sora"/>
              </a:rPr>
              <a:t>“</a:t>
            </a:r>
            <a:r>
              <a:rPr lang="en-US" sz="2800" b="0" i="0" dirty="0">
                <a:effectLst/>
                <a:latin typeface="Arial" panose="020B0604020202020204" pitchFamily="34" charset="0"/>
                <a:cs typeface="Arial" panose="020B0604020202020204" pitchFamily="34" charset="0"/>
              </a:rPr>
              <a:t>Reason, observation, and experience; the holy trinity of science</a:t>
            </a:r>
            <a:r>
              <a:rPr lang="en-US" sz="2650" kern="0" dirty="0">
                <a:solidFill>
                  <a:srgbClr val="FFFFFF"/>
                </a:solidFill>
                <a:latin typeface="Sora"/>
                <a:cs typeface="Sora"/>
                <a:sym typeface="Sora"/>
              </a:rPr>
              <a:t>.”</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7371778" y="3439900"/>
            <a:ext cx="4820222"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720234" y="4513925"/>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4"/>
            <a:ext cx="4551249" cy="112791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605831" y="524039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Παρελθόν</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389051" y="5800637"/>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117333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Ο μεγαλύτερος περιορισμός στην απόδοση σύνθετων πολυγώνων είναι η υποδομή υλικού ως κύρια και καθώς και αλγοριθμικές προσεγγίσεις στην απόδοση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275980"/>
            <a:ext cx="4199718" cy="17266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Εκτός από τη διατήρηση ενός σταθερού χτυπήματος του ρολογιού ανά καρέ για απόδοση γραφικών/</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shaders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για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Dynamic</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Global</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illumination</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&amp; </a:t>
            </a:r>
            <a:r>
              <a:rPr kumimoji="0" lang="el-GR" sz="1600" b="0" i="0" u="none" strike="noStrike" kern="0" cap="none" spc="0" normalizeH="0" baseline="0" noProof="0" dirty="0" err="1">
                <a:ln>
                  <a:noFill/>
                </a:ln>
                <a:solidFill>
                  <a:srgbClr val="D5FA68"/>
                </a:solidFill>
                <a:effectLst/>
                <a:uLnTx/>
                <a:uFillTx/>
                <a:latin typeface="Arial" panose="020B0604020202020204" pitchFamily="34" charset="0"/>
                <a:cs typeface="Arial" panose="020B0604020202020204" pitchFamily="34" charset="0"/>
                <a:sym typeface="Sora"/>
              </a:rPr>
              <a:t>Reflections</a:t>
            </a: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 και κλειδωμένου FPS για λογική εκτέλεση συνήθως (ανά 60 FPS 1 εκτελεστικό κύκλο)</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0423E415-798A-42EF-B50E-42F427348E5E}"/>
              </a:ext>
            </a:extLst>
          </p:cNvPr>
          <p:cNvSpPr txBox="1">
            <a:spLocks/>
          </p:cNvSpPr>
          <p:nvPr/>
        </p:nvSpPr>
        <p:spPr>
          <a:xfrm>
            <a:off x="2275217" y="429285"/>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Παραδοσιακός τρόπος </a:t>
            </a:r>
            <a:r>
              <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rendering</a:t>
            </a:r>
          </a:p>
        </p:txBody>
      </p:sp>
      <p:sp>
        <p:nvSpPr>
          <p:cNvPr id="3" name="Google Shape;1713;p63">
            <a:extLst>
              <a:ext uri="{FF2B5EF4-FFF2-40B4-BE49-F238E27FC236}">
                <a16:creationId xmlns:a16="http://schemas.microsoft.com/office/drawing/2014/main" id="{F1BB5F79-6707-4C84-BCC8-A36D21665A52}"/>
              </a:ext>
            </a:extLst>
          </p:cNvPr>
          <p:cNvSpPr txBox="1">
            <a:spLocks/>
          </p:cNvSpPr>
          <p:nvPr/>
        </p:nvSpPr>
        <p:spPr>
          <a:xfrm>
            <a:off x="2275217" y="974286"/>
            <a:ext cx="7641565"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err="1">
                <a:solidFill>
                  <a:schemeClr val="tx1"/>
                </a:solidFill>
                <a:latin typeface="Arial" panose="020B0604020202020204" pitchFamily="34" charset="0"/>
                <a:cs typeface="Arial" panose="020B0604020202020204" pitchFamily="34" charset="0"/>
              </a:rPr>
              <a:t>Raycasting</a:t>
            </a:r>
            <a:endParaRPr kumimoji="0" lang="en-US" sz="35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pic>
        <p:nvPicPr>
          <p:cNvPr id="4" name="Picture 3">
            <a:extLst>
              <a:ext uri="{FF2B5EF4-FFF2-40B4-BE49-F238E27FC236}">
                <a16:creationId xmlns:a16="http://schemas.microsoft.com/office/drawing/2014/main" id="{F5D400F1-1D38-49D0-BAEF-617C74D05EC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81778" y="1600740"/>
            <a:ext cx="4828443" cy="2462506"/>
          </a:xfrm>
          <a:prstGeom prst="rect">
            <a:avLst/>
          </a:prstGeom>
          <a:noFill/>
          <a:ln>
            <a:noFill/>
          </a:ln>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3ED1C9-9019-4249-B4CE-472673235F37}"/>
                  </a:ext>
                </a:extLst>
              </p:cNvPr>
              <p:cNvSpPr txBox="1"/>
              <p:nvPr/>
            </p:nvSpPr>
            <p:spPr>
              <a:xfrm>
                <a:off x="3043310" y="4407653"/>
                <a:ext cx="6105378" cy="11727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&lt;</m:t>
                      </m:r>
                      <m:r>
                        <m:rPr>
                          <m:sty m:val="p"/>
                        </m:rPr>
                        <a:rPr lang="en-US" i="0">
                          <a:latin typeface="Cambria Math" panose="02040503050406030204" pitchFamily="18" charset="0"/>
                        </a:rPr>
                        <m:t>height</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𝑦𝐷𝑒𝑝𝑡h𝐶𝑒𝑖𝑙𝑖𝑛𝑔</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𝑦</m:t>
                                  </m:r>
                                  <m:r>
                                    <a:rPr lang="en-US" i="0">
                                      <a:latin typeface="Cambria Math" panose="02040503050406030204" pitchFamily="18" charset="0"/>
                                    </a:rPr>
                                    <m:t>−</m:t>
                                  </m:r>
                                  <m:r>
                                    <a:rPr lang="en-US" i="1">
                                      <a:latin typeface="Cambria Math" panose="02040503050406030204" pitchFamily="18" charset="0"/>
                                    </a:rPr>
                                    <m:t>h𝑒𝑖𝑔h𝑡</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oMath>
                  </m:oMathPara>
                </a14:m>
                <a:endParaRPr lang="en-US" dirty="0"/>
              </a:p>
            </p:txBody>
          </p:sp>
        </mc:Choice>
        <mc:Fallback xmlns="">
          <p:sp>
            <p:nvSpPr>
              <p:cNvPr id="6" name="TextBox 5">
                <a:extLst>
                  <a:ext uri="{FF2B5EF4-FFF2-40B4-BE49-F238E27FC236}">
                    <a16:creationId xmlns:a16="http://schemas.microsoft.com/office/drawing/2014/main" id="{8B3ED1C9-9019-4249-B4CE-472673235F37}"/>
                  </a:ext>
                </a:extLst>
              </p:cNvPr>
              <p:cNvSpPr txBox="1">
                <a:spLocks noRot="1" noChangeAspect="1" noMove="1" noResize="1" noEditPoints="1" noAdjustHandles="1" noChangeArrowheads="1" noChangeShapeType="1" noTextEdit="1"/>
              </p:cNvSpPr>
              <p:nvPr/>
            </p:nvSpPr>
            <p:spPr>
              <a:xfrm>
                <a:off x="3043310" y="4407653"/>
                <a:ext cx="6105378" cy="1172757"/>
              </a:xfrm>
              <a:prstGeom prst="rect">
                <a:avLst/>
              </a:prstGeom>
              <a:blipFill>
                <a:blip r:embed="rId4"/>
                <a:stretch>
                  <a:fillRect b="-4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B3283B3-94F4-4BDA-A0E6-CBFFB7316085}"/>
                  </a:ext>
                </a:extLst>
              </p:cNvPr>
              <p:cNvSpPr txBox="1"/>
              <p:nvPr/>
            </p:nvSpPr>
            <p:spPr>
              <a:xfrm>
                <a:off x="3199427" y="5257260"/>
                <a:ext cx="6105378" cy="14398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m:t>
                      </m:r>
                      <m:r>
                        <a:rPr lang="en-US" i="1">
                          <a:latin typeface="Cambria Math" panose="02040503050406030204" pitchFamily="18" charset="0"/>
                        </a:rPr>
                        <m:t>𝑥</m:t>
                      </m:r>
                      <m:r>
                        <a:rPr lang="en-US" i="0">
                          <a:latin typeface="Cambria Math" panose="02040503050406030204" pitchFamily="18" charset="0"/>
                        </a:rPr>
                        <m:t>&lt;</m:t>
                      </m:r>
                      <m:r>
                        <m:rPr>
                          <m:sty m:val="p"/>
                        </m:rPr>
                        <a:rPr lang="en-US" i="0">
                          <a:latin typeface="Cambria Math" panose="02040503050406030204" pitchFamily="18" charset="0"/>
                        </a:rPr>
                        <m:t>width</m:t>
                      </m:r>
                      <m:r>
                        <a:rPr lang="en-US" i="0">
                          <a:latin typeface="Cambria Math" panose="02040503050406030204" pitchFamily="18" charset="0"/>
                        </a:rPr>
                        <m:t> ∃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𝑥𝐷𝑒𝑝𝑡h</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d>
                            <m:dPr>
                              <m:ctrlPr>
                                <a:rPr lang="en-US" i="1">
                                  <a:solidFill>
                                    <a:srgbClr val="836967"/>
                                  </a:solidFill>
                                  <a:latin typeface="Cambria Math" panose="02040503050406030204" pitchFamily="18" charset="0"/>
                                </a:rPr>
                              </m:ctrlPr>
                            </m:dPr>
                            <m:e>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𝑤𝑖𝑑𝑡h</m:t>
                                  </m:r>
                                </m:num>
                                <m:den>
                                  <m:r>
                                    <a:rPr lang="en-US" i="0">
                                      <a:latin typeface="Cambria Math" panose="02040503050406030204" pitchFamily="18" charset="0"/>
                                    </a:rPr>
                                    <m:t>2.0</m:t>
                                  </m:r>
                                </m:den>
                              </m:f>
                            </m:e>
                          </m:d>
                        </m:num>
                        <m:den>
                          <m:r>
                            <a:rPr lang="en-US" i="1">
                              <a:latin typeface="Cambria Math" panose="02040503050406030204" pitchFamily="18" charset="0"/>
                            </a:rPr>
                            <m:t>h𝑒𝑖𝑔h𝑡</m:t>
                          </m:r>
                        </m:den>
                      </m:f>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𝑥𝑥</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𝑥𝐷𝑒𝑝𝑡h</m:t>
                      </m:r>
                      <m:r>
                        <a:rPr lang="en-US" i="0">
                          <a:latin typeface="Cambria Math" panose="02040503050406030204" pitchFamily="18" charset="0"/>
                        </a:rPr>
                        <m:t> ∙</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𝑦𝑦</m:t>
                          </m:r>
                          <m:r>
                            <a:rPr lang="en-US" i="0">
                              <a:latin typeface="Cambria Math" panose="02040503050406030204" pitchFamily="18" charset="0"/>
                            </a:rPr>
                            <m:t>∈</m:t>
                          </m:r>
                          <m:r>
                            <a:rPr lang="en-US" i="0">
                              <a:latin typeface="Cambria Math" panose="02040503050406030204" pitchFamily="18" charset="0"/>
                            </a:rPr>
                            <m:t>ℝ</m:t>
                          </m:r>
                        </m:e>
                      </m:d>
                      <m:r>
                        <a:rPr lang="en-US" i="0">
                          <a:latin typeface="Cambria Math" panose="02040503050406030204" pitchFamily="18" charset="0"/>
                        </a:rPr>
                        <m:t>=</m:t>
                      </m:r>
                      <m:r>
                        <a:rPr lang="en-US" i="1">
                          <a:latin typeface="Cambria Math" panose="02040503050406030204" pitchFamily="18" charset="0"/>
                        </a:rPr>
                        <m:t>𝑧</m:t>
                      </m:r>
                      <m:r>
                        <a:rPr lang="en-US" i="0">
                          <a:latin typeface="Cambria Math" panose="02040503050406030204" pitchFamily="18" charset="0"/>
                        </a:rPr>
                        <m:t>⇒</m:t>
                      </m:r>
                      <m:r>
                        <a:rPr lang="en-US" i="1">
                          <a:latin typeface="Cambria Math" panose="02040503050406030204" pitchFamily="18" charset="0"/>
                        </a:rPr>
                        <m:t>𝑥𝑃𝑖𝑥𝑒𝑙</m:t>
                      </m:r>
                      <m:r>
                        <a:rPr lang="en-US" i="0">
                          <a:latin typeface="Cambria Math" panose="02040503050406030204" pitchFamily="18" charset="0"/>
                        </a:rPr>
                        <m:t>=</m:t>
                      </m:r>
                      <m:r>
                        <a:rPr lang="en-US" i="1">
                          <a:latin typeface="Cambria Math" panose="02040503050406030204" pitchFamily="18" charset="0"/>
                        </a:rPr>
                        <m:t>𝑥𝑥</m:t>
                      </m:r>
                      <m:r>
                        <a:rPr lang="en-US" i="0">
                          <a:latin typeface="Cambria Math" panose="02040503050406030204" pitchFamily="18" charset="0"/>
                        </a:rPr>
                        <m:t> ∙</m:t>
                      </m:r>
                      <m:r>
                        <a:rPr lang="en-US" i="1">
                          <a:latin typeface="Cambria Math" panose="02040503050406030204" pitchFamily="18" charset="0"/>
                        </a:rPr>
                        <m:t>𝑦𝑃𝑖𝑥𝑒𝑙</m:t>
                      </m:r>
                      <m:r>
                        <a:rPr lang="en-US" i="0">
                          <a:latin typeface="Cambria Math" panose="02040503050406030204" pitchFamily="18" charset="0"/>
                        </a:rPr>
                        <m:t>=</m:t>
                      </m:r>
                      <m:r>
                        <a:rPr lang="en-US" i="1">
                          <a:latin typeface="Cambria Math" panose="02040503050406030204" pitchFamily="18" charset="0"/>
                        </a:rPr>
                        <m:t>𝑦𝑦</m:t>
                      </m:r>
                    </m:oMath>
                  </m:oMathPara>
                </a14:m>
                <a:endParaRPr lang="en-US" dirty="0"/>
              </a:p>
            </p:txBody>
          </p:sp>
        </mc:Choice>
        <mc:Fallback xmlns="">
          <p:sp>
            <p:nvSpPr>
              <p:cNvPr id="8" name="TextBox 7">
                <a:extLst>
                  <a:ext uri="{FF2B5EF4-FFF2-40B4-BE49-F238E27FC236}">
                    <a16:creationId xmlns:a16="http://schemas.microsoft.com/office/drawing/2014/main" id="{4B3283B3-94F4-4BDA-A0E6-CBFFB7316085}"/>
                  </a:ext>
                </a:extLst>
              </p:cNvPr>
              <p:cNvSpPr txBox="1">
                <a:spLocks noRot="1" noChangeAspect="1" noMove="1" noResize="1" noEditPoints="1" noAdjustHandles="1" noChangeArrowheads="1" noChangeShapeType="1" noTextEdit="1"/>
              </p:cNvSpPr>
              <p:nvPr/>
            </p:nvSpPr>
            <p:spPr>
              <a:xfrm>
                <a:off x="3199427" y="5257260"/>
                <a:ext cx="6105378" cy="1439818"/>
              </a:xfrm>
              <a:prstGeom prst="rect">
                <a:avLst/>
              </a:prstGeom>
              <a:blipFill>
                <a:blip r:embed="rId5"/>
                <a:stretch>
                  <a:fillRect b="-2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5D5A8E7-B567-402C-A219-74E3EF98CC8B}"/>
                  </a:ext>
                </a:extLst>
              </p:cNvPr>
              <p:cNvSpPr txBox="1"/>
              <p:nvPr/>
            </p:nvSpPr>
            <p:spPr>
              <a:xfrm>
                <a:off x="2997150" y="4050784"/>
                <a:ext cx="610537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r>
                        <a:rPr lang="en-US" i="0">
                          <a:latin typeface="Cambria Math" panose="02040503050406030204" pitchFamily="18" charset="0"/>
                        </a:rPr>
                        <m:t>⋅</m:t>
                      </m:r>
                      <m:r>
                        <a:rPr lang="en-US" i="1">
                          <a:latin typeface="Cambria Math" panose="02040503050406030204" pitchFamily="18" charset="0"/>
                        </a:rPr>
                        <m:t>𝑦</m:t>
                      </m:r>
                      <m:r>
                        <a:rPr lang="en-US" i="0">
                          <a:latin typeface="Cambria Math" panose="02040503050406030204" pitchFamily="18" charset="0"/>
                        </a:rPr>
                        <m:t>⋅</m:t>
                      </m:r>
                      <m:r>
                        <m:rPr>
                          <m:sty m:val="p"/>
                        </m:rPr>
                        <a:rPr lang="en-US" i="0">
                          <a:latin typeface="Cambria Math" panose="02040503050406030204" pitchFamily="18" charset="0"/>
                        </a:rPr>
                        <m:t>z</m:t>
                      </m:r>
                      <m:r>
                        <a:rPr lang="en-US" i="0">
                          <a:latin typeface="Cambria Math" panose="02040503050406030204" pitchFamily="18" charset="0"/>
                        </a:rPr>
                        <m:t>⋅</m:t>
                      </m:r>
                      <m:r>
                        <m:rPr>
                          <m:sty m:val="p"/>
                        </m:rPr>
                        <a:rPr lang="en-US" i="0">
                          <a:latin typeface="Cambria Math" panose="02040503050406030204" pitchFamily="18" charset="0"/>
                        </a:rPr>
                        <m:t>xPixel</m:t>
                      </m:r>
                      <m:r>
                        <a:rPr lang="en-US" i="0">
                          <a:latin typeface="Cambria Math" panose="02040503050406030204" pitchFamily="18" charset="0"/>
                        </a:rPr>
                        <m:t>⋅</m:t>
                      </m:r>
                      <m:r>
                        <m:rPr>
                          <m:sty m:val="p"/>
                        </m:rPr>
                        <a:rPr lang="en-US" i="0">
                          <a:latin typeface="Cambria Math" panose="02040503050406030204" pitchFamily="18" charset="0"/>
                        </a:rPr>
                        <m:t>yPixel</m:t>
                      </m:r>
                      <m:r>
                        <a:rPr lang="en-US" i="0">
                          <a:latin typeface="Cambria Math" panose="02040503050406030204" pitchFamily="18" charset="0"/>
                        </a:rPr>
                        <m:t> ∈ </m:t>
                      </m:r>
                      <m:r>
                        <a:rPr lang="en-US" i="0">
                          <a:latin typeface="Cambria Math" panose="02040503050406030204" pitchFamily="18" charset="0"/>
                        </a:rPr>
                        <m:t>𝕫</m:t>
                      </m:r>
                    </m:oMath>
                  </m:oMathPara>
                </a14:m>
                <a:endParaRPr lang="en-US" dirty="0"/>
              </a:p>
            </p:txBody>
          </p:sp>
        </mc:Choice>
        <mc:Fallback xmlns="">
          <p:sp>
            <p:nvSpPr>
              <p:cNvPr id="10" name="TextBox 9">
                <a:extLst>
                  <a:ext uri="{FF2B5EF4-FFF2-40B4-BE49-F238E27FC236}">
                    <a16:creationId xmlns:a16="http://schemas.microsoft.com/office/drawing/2014/main" id="{A5D5A8E7-B567-402C-A219-74E3EF98CC8B}"/>
                  </a:ext>
                </a:extLst>
              </p:cNvPr>
              <p:cNvSpPr txBox="1">
                <a:spLocks noRot="1" noChangeAspect="1" noMove="1" noResize="1" noEditPoints="1" noAdjustHandles="1" noChangeArrowheads="1" noChangeShapeType="1" noTextEdit="1"/>
              </p:cNvSpPr>
              <p:nvPr/>
            </p:nvSpPr>
            <p:spPr>
              <a:xfrm>
                <a:off x="2997150" y="4050784"/>
                <a:ext cx="6105378" cy="369332"/>
              </a:xfrm>
              <a:prstGeom prst="rect">
                <a:avLst/>
              </a:prstGeom>
              <a:blipFill>
                <a:blip r:embed="rId6"/>
                <a:stretch>
                  <a:fillRect b="-13115"/>
                </a:stretch>
              </a:blipFill>
            </p:spPr>
            <p:txBody>
              <a:bodyPr/>
              <a:lstStyle/>
              <a:p>
                <a:r>
                  <a:rPr lang="en-US">
                    <a:noFill/>
                  </a:rPr>
                  <a:t> </a:t>
                </a:r>
              </a:p>
            </p:txBody>
          </p:sp>
        </mc:Fallback>
      </mc:AlternateContent>
    </p:spTree>
    <p:extLst>
      <p:ext uri="{BB962C8B-B14F-4D97-AF65-F5344CB8AC3E}">
        <p14:creationId xmlns:p14="http://schemas.microsoft.com/office/powerpoint/2010/main" val="11921995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40512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Παρών</a:t>
            </a:r>
            <a:r>
              <a:rPr lang="en-US" b="1" kern="0" dirty="0">
                <a:solidFill>
                  <a:srgbClr val="F7743C"/>
                </a:solidFill>
                <a:latin typeface="Arial" panose="020B0604020202020204" pitchFamily="34" charset="0"/>
                <a:cs typeface="Arial" panose="020B0604020202020204" pitchFamily="34" charset="0"/>
              </a:rPr>
              <a:t> (ray trace)</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ισχυρότερο υλικό είχε ως αποτέλεσμα το </a:t>
            </a:r>
            <a:r>
              <a:rPr kumimoji="0" lang="el-GR" sz="16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Raytracing</a:t>
            </a: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να είναι εφικτός στόχος</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Οι αλγόριθμοι έχουν βελτιωθεί κάνοντας δυνατή την εικονική γεωμετρία και εξαλείφοντας το γεγονός της σύνθετης απόδοσης πολυγώνων (UE5)</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l-GR" b="1" kern="0" dirty="0">
                <a:solidFill>
                  <a:srgbClr val="F7743C"/>
                </a:solidFill>
                <a:latin typeface="Arial" panose="020B0604020202020204" pitchFamily="34" charset="0"/>
                <a:cs typeface="Arial" panose="020B0604020202020204" pitchFamily="34" charset="0"/>
              </a:rPr>
              <a:t>Επιλέχτηκε ή</a:t>
            </a:r>
            <a:endParaRPr kumimoji="0" lang="en-US" sz="35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735520"/>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600" kern="0" dirty="0">
                <a:solidFill>
                  <a:srgbClr val="D5FA68"/>
                </a:solidFill>
                <a:latin typeface="Arial" panose="020B0604020202020204" pitchFamily="34" charset="0"/>
                <a:cs typeface="Arial" panose="020B0604020202020204" pitchFamily="34" charset="0"/>
              </a:rPr>
              <a:t>Αντί να παλεύουν πολλές Μηχανές Παιχνιδιού στην αγορά, γιατί να μην έχουμε 1 κύρια μηχανή και να συνεισφέρουμε σε αυτό παγκοσμίως για να κάνουμε το όνειρο του αύριο δυνατό;</a:t>
            </a:r>
            <a:endParaRPr kumimoji="0" lang="en-US" sz="16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140800" y="3897669"/>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Αυτό στην πραγματικότητα συμβαίνει ήδη</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520282"/>
            <a:ext cx="8114293" cy="3382062"/>
            <a:chOff x="2493903" y="2380319"/>
            <a:chExt cx="8114293"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Believable Physics System out of the box</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Complex Scene Real-time Graphics/Shaders Rendering for Global illumination and Reflections</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7477534"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rPr>
                <a:t>Easier Workflow and collaboration for same asset edit</a:t>
              </a:r>
              <a:endParaRPr kumimoji="0" lang="en-US" sz="20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1" y="5092320"/>
              <a:ext cx="7898345"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Large Ecosystem of Support, Ideas, Assets &amp; collaboration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19" y="4148790"/>
              <a:ext cx="6020677"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2000" b="1" kern="0" dirty="0">
                  <a:solidFill>
                    <a:srgbClr val="D5FA68"/>
                  </a:solidFill>
                </a:rPr>
                <a:t>Animation Support </a:t>
              </a:r>
              <a:r>
                <a:rPr lang="en-US" sz="2000" b="1" kern="0" dirty="0">
                  <a:solidFill>
                    <a:srgbClr val="448B91"/>
                  </a:solidFill>
                </a:rPr>
                <a:t>&amp;</a:t>
              </a:r>
              <a:r>
                <a:rPr lang="en-US" sz="2000" b="1" kern="0" dirty="0">
                  <a:solidFill>
                    <a:srgbClr val="D5FA68"/>
                  </a:solidFill>
                </a:rPr>
                <a:t> </a:t>
              </a:r>
              <a:r>
                <a:rPr kumimoji="0" lang="en-US" sz="20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77031" y="522049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
        <p:nvSpPr>
          <p:cNvPr id="73" name="Google Shape;5593;p92">
            <a:extLst>
              <a:ext uri="{FF2B5EF4-FFF2-40B4-BE49-F238E27FC236}">
                <a16:creationId xmlns:a16="http://schemas.microsoft.com/office/drawing/2014/main" id="{63778931-BB7F-49D7-90CD-E8707E9CFCB1}"/>
              </a:ext>
            </a:extLst>
          </p:cNvPr>
          <p:cNvSpPr/>
          <p:nvPr/>
        </p:nvSpPr>
        <p:spPr>
          <a:xfrm>
            <a:off x="2414007" y="229816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714;p63">
            <a:extLst>
              <a:ext uri="{FF2B5EF4-FFF2-40B4-BE49-F238E27FC236}">
                <a16:creationId xmlns:a16="http://schemas.microsoft.com/office/drawing/2014/main" id="{30D2FFF8-E508-469C-A040-7C6F5ADCD446}"/>
              </a:ext>
            </a:extLst>
          </p:cNvPr>
          <p:cNvSpPr txBox="1">
            <a:spLocks/>
          </p:cNvSpPr>
          <p:nvPr/>
        </p:nvSpPr>
        <p:spPr>
          <a:xfrm>
            <a:off x="2657066" y="2076167"/>
            <a:ext cx="7644716"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rPr>
              <a:t>Virtualized Geometry (Super Level of detail optimization)</a:t>
            </a:r>
            <a:endParaRPr kumimoji="0" lang="en-US" sz="20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5454418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989" y="3347739"/>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D5FA68"/>
                </a:solidFill>
                <a:latin typeface="Sora" pitchFamily="2" charset="0"/>
                <a:cs typeface="Sora" pitchFamily="2" charset="0"/>
              </a:rPr>
              <a:t>100% Agnostic/Blur line for Film/Game workflow </a:t>
            </a:r>
            <a:r>
              <a:rPr lang="en-US" sz="2000" b="1" kern="0" dirty="0">
                <a:solidFill>
                  <a:srgbClr val="D5FA68"/>
                </a:solidFill>
                <a:latin typeface="Arial" panose="020B0604020202020204" pitchFamily="34" charset="0"/>
                <a:cs typeface="Sora" pitchFamily="2" charset="0"/>
              </a:rPr>
              <a:t>but not yet for </a:t>
            </a:r>
            <a:r>
              <a:rPr lang="en-US" sz="2000" b="1" kern="0" dirty="0">
                <a:solidFill>
                  <a:srgbClr val="D5FA68"/>
                </a:solidFill>
                <a:latin typeface="Sora" pitchFamily="2" charset="0"/>
                <a:cs typeface="Sora" pitchFamily="2" charset="0"/>
              </a:rPr>
              <a:t>AR/VR</a:t>
            </a:r>
            <a:endParaRPr kumimoji="0" lang="en-US" sz="2000" b="1" i="0" u="none" strike="noStrike" kern="0" cap="none" spc="0" normalizeH="0" baseline="0" noProof="0" dirty="0">
              <a:ln>
                <a:noFill/>
              </a:ln>
              <a:solidFill>
                <a:srgbClr val="D5FA68"/>
              </a:solidFill>
              <a:effectLst/>
              <a:uLnTx/>
              <a:uFillTx/>
              <a:latin typeface="Sora" pitchFamily="2" charset="0"/>
              <a:cs typeface="Sora" pitchFamily="2" charset="0"/>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b="1" kern="0" dirty="0">
                <a:solidFill>
                  <a:srgbClr val="FFFFFF"/>
                </a:solidFill>
                <a:latin typeface="Arial" panose="020B0604020202020204" pitchFamily="34" charset="0"/>
                <a:cs typeface="Sora" pitchFamily="2" charset="0"/>
              </a:rPr>
              <a:t>revolutionary</a:t>
            </a:r>
            <a:r>
              <a:rPr lang="en-US" sz="2000" b="1" kern="0" dirty="0">
                <a:solidFill>
                  <a:srgbClr val="FFFFFF"/>
                </a:solidFill>
                <a:latin typeface="Sora" pitchFamily="2" charset="0"/>
                <a:cs typeface="Sora" pitchFamily="2" charset="0"/>
              </a:rPr>
              <a:t> AI System</a:t>
            </a:r>
            <a:endParaRPr kumimoji="0" lang="en-US" sz="2000" b="1"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8A1596-E3D9-4AA8-87EB-44C0417EA514}"/>
              </a:ext>
            </a:extLst>
          </p:cNvPr>
          <p:cNvSpPr txBox="1"/>
          <p:nvPr/>
        </p:nvSpPr>
        <p:spPr>
          <a:xfrm>
            <a:off x="1126837" y="1123240"/>
            <a:ext cx="9280525" cy="4611519"/>
          </a:xfrm>
          <a:prstGeom prst="rect">
            <a:avLst/>
          </a:prstGeom>
          <a:noFill/>
        </p:spPr>
        <p:txBody>
          <a:bodyPr wrap="square">
            <a:spAutoFit/>
          </a:bodyPr>
          <a:lstStyle/>
          <a:p>
            <a:pPr marL="0" marR="0" algn="just">
              <a:lnSpc>
                <a:spcPct val="150000"/>
              </a:lnSpc>
              <a:spcBef>
                <a:spcPts val="0"/>
              </a:spcBef>
              <a:spcAft>
                <a:spcPts val="800"/>
              </a:spcAft>
            </a:pPr>
            <a:r>
              <a:rPr lang="el-GR" sz="1800" dirty="0">
                <a:effectLst/>
                <a:latin typeface="Arial" panose="020B0604020202020204" pitchFamily="34" charset="0"/>
                <a:ea typeface="Calibri" panose="020F0502020204030204" pitchFamily="34" charset="0"/>
                <a:cs typeface="Arial" panose="020B0604020202020204" pitchFamily="34" charset="0"/>
              </a:rPr>
              <a:t>Θα ήθελα να ευχαριστήσω θερμά όλους όσους συνέβαλαν με τον τρόπο τους στην επιτυχή εκπόνηση της διπλωματικής μου εργασίας, και ιδιαιτέρως τον υπεύθυνο καθηγητή για την διπλωματική μου εργασία Δρ. κύριο </a:t>
            </a:r>
            <a:r>
              <a:rPr lang="el-GR" sz="1800" dirty="0" err="1">
                <a:effectLst/>
                <a:latin typeface="Arial" panose="020B0604020202020204" pitchFamily="34" charset="0"/>
                <a:ea typeface="Calibri" panose="020F0502020204030204" pitchFamily="34" charset="0"/>
                <a:cs typeface="Arial" panose="020B0604020202020204" pitchFamily="34" charset="0"/>
              </a:rPr>
              <a:t>Φραντζίδη</a:t>
            </a:r>
            <a:r>
              <a:rPr lang="el-GR" sz="1800" dirty="0">
                <a:effectLst/>
                <a:latin typeface="Arial" panose="020B0604020202020204" pitchFamily="34" charset="0"/>
                <a:ea typeface="Calibri" panose="020F0502020204030204" pitchFamily="34" charset="0"/>
                <a:cs typeface="Arial" panose="020B0604020202020204" pitchFamily="34" charset="0"/>
              </a:rPr>
              <a:t> Χρήστο ήταν πάντοτε πρόθυμος και διαθέσιμος να μου λύσει οποιαδήποτε απορία, ενώ παράλληλα με καθοδήγησε με τις πολύτιμες συμβουλές του στην σωστή συγγραφή της εργασίας αλλά και άλλους καθηγητές/υπεύθυνους του προγράμματος της σχολής μου με παροχή σεμιναρίων/</a:t>
            </a:r>
            <a:r>
              <a:rPr lang="en-US" sz="1800" dirty="0">
                <a:effectLst/>
                <a:latin typeface="Arial" panose="020B0604020202020204" pitchFamily="34" charset="0"/>
                <a:ea typeface="Calibri" panose="020F0502020204030204" pitchFamily="34" charset="0"/>
                <a:cs typeface="Arial" panose="020B0604020202020204" pitchFamily="34" charset="0"/>
              </a:rPr>
              <a:t>workshops</a:t>
            </a:r>
            <a:r>
              <a:rPr lang="el-GR" sz="1800" dirty="0">
                <a:effectLst/>
                <a:latin typeface="Arial" panose="020B0604020202020204" pitchFamily="34" charset="0"/>
                <a:ea typeface="Calibri" panose="020F0502020204030204" pitchFamily="34" charset="0"/>
                <a:cs typeface="Arial" panose="020B0604020202020204" pitchFamily="34" charset="0"/>
              </a:rPr>
              <a:t> ενημερώσεων δεξιοτήτων και νέας γνώσεις αλλά και υποστήριξη διαδικτυακών </a:t>
            </a:r>
            <a:r>
              <a:rPr lang="el-GR" sz="1800" dirty="0" err="1">
                <a:effectLst/>
                <a:latin typeface="Arial" panose="020B0604020202020204" pitchFamily="34" charset="0"/>
                <a:ea typeface="Calibri" panose="020F0502020204030204" pitchFamily="34" charset="0"/>
                <a:cs typeface="Arial" panose="020B0604020202020204" pitchFamily="34" charset="0"/>
              </a:rPr>
              <a:t>πλατφόρμων</a:t>
            </a:r>
            <a:r>
              <a:rPr lang="el-GR" sz="1800" dirty="0">
                <a:effectLst/>
                <a:latin typeface="Arial" panose="020B0604020202020204" pitchFamily="34" charset="0"/>
                <a:ea typeface="Calibri" panose="020F0502020204030204" pitchFamily="34" charset="0"/>
                <a:cs typeface="Arial" panose="020B0604020202020204" pitchFamily="34" charset="0"/>
              </a:rPr>
              <a:t> του κολλεγίου και πληθώρα υλικού της βιβλιοθήκη του </a:t>
            </a:r>
            <a:r>
              <a:rPr lang="en-US" sz="1800" dirty="0">
                <a:effectLst/>
                <a:latin typeface="Arial" panose="020B0604020202020204" pitchFamily="34" charset="0"/>
                <a:ea typeface="Calibri" panose="020F0502020204030204" pitchFamily="34" charset="0"/>
                <a:cs typeface="Arial" panose="020B0604020202020204" pitchFamily="34" charset="0"/>
              </a:rPr>
              <a:t>AMC</a:t>
            </a:r>
            <a:r>
              <a:rPr lang="el-GR" sz="1800" dirty="0">
                <a:effectLst/>
                <a:latin typeface="Arial" panose="020B0604020202020204" pitchFamily="34" charset="0"/>
                <a:ea typeface="Calibri" panose="020F0502020204030204" pitchFamily="34" charset="0"/>
                <a:cs typeface="Arial" panose="020B0604020202020204" pitchFamily="34" charset="0"/>
              </a:rPr>
              <a:t> Μητροπολιτικού για την διεκπεραίωση της εργασίας αυτής. Επιπλέον, θα ήθελα να πω και ένα μεγάλο ευχαριστώ στην οικογένεια μου και τα ζωάκια μου (</a:t>
            </a:r>
            <a:r>
              <a:rPr lang="en-US" sz="1800" i="1" dirty="0">
                <a:effectLst/>
                <a:latin typeface="Arial" panose="020B0604020202020204" pitchFamily="34" charset="0"/>
                <a:ea typeface="Calibri" panose="020F0502020204030204" pitchFamily="34" charset="0"/>
                <a:cs typeface="Arial" panose="020B0604020202020204" pitchFamily="34" charset="0"/>
              </a:rPr>
              <a:t>dogs</a:t>
            </a:r>
            <a:r>
              <a:rPr lang="el-GR" sz="1800" dirty="0">
                <a:effectLst/>
                <a:latin typeface="Arial" panose="020B0604020202020204" pitchFamily="34" charset="0"/>
                <a:ea typeface="Calibri" panose="020F0502020204030204" pitchFamily="34" charset="0"/>
                <a:cs typeface="Arial" panose="020B0604020202020204" pitchFamily="34" charset="0"/>
              </a:rPr>
              <a:t>), οι οποίοι με στήριξαν και με ενθάρρυναν καθ’ όλη τη διάρκεια.</a:t>
            </a: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5EF09222-4F8D-4825-9E4F-F45890C9908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ΕΥΧΑΡΙΣΤΙΕΣ</a:t>
            </a:r>
            <a:endParaRPr lang="en-US" sz="2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70873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l-GR" sz="1800" dirty="0">
                <a:latin typeface="Arial" panose="020B0604020202020204" pitchFamily="34" charset="0"/>
                <a:cs typeface="Arial" panose="020B0604020202020204" pitchFamily="34" charset="0"/>
              </a:rPr>
              <a:t>Ένα </a:t>
            </a:r>
            <a:r>
              <a:rPr lang="el-GR" sz="1800" dirty="0" err="1">
                <a:latin typeface="Arial" panose="020B0604020202020204" pitchFamily="34" charset="0"/>
                <a:cs typeface="Arial" panose="020B0604020202020204" pitchFamily="34" charset="0"/>
              </a:rPr>
              <a:t>πολυπλατφορμικό</a:t>
            </a:r>
            <a:r>
              <a:rPr lang="el-GR" sz="1800" dirty="0">
                <a:latin typeface="Arial" panose="020B0604020202020204" pitchFamily="34" charset="0"/>
                <a:cs typeface="Arial" panose="020B0604020202020204" pitchFamily="34" charset="0"/>
              </a:rPr>
              <a:t> κεντρικό μέρος για παρέα με φίλους/οικογένειες, εξερεύνηση, ψυχαγωγία, μάθηση και το πιο σημαντικό είναι συνεπές με την τεράστια εξέλιξη και ανάπτυξη για τα επόμενα χρόνια. Δεν είναι απλώς ένα παιχνίδι, είναι ένα μέρος. Ένα εικονικό σύμπαν.</a:t>
            </a:r>
            <a:endParaRPr lang="en-US" sz="1800" dirty="0">
              <a:latin typeface="Arial" panose="020B0604020202020204" pitchFamily="34" charset="0"/>
              <a:cs typeface="Arial" panose="020B0604020202020204" pitchFamily="34" charset="0"/>
            </a:endParaRP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346482" y="2593650"/>
            <a:ext cx="4053637"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098" y="3512624"/>
            <a:ext cx="474247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Interactive Genre Gameplay</a:t>
            </a:r>
            <a:r>
              <a:rPr lang="en-US" sz="1800" b="1" kern="0" dirty="0">
                <a:solidFill>
                  <a:srgbClr val="D5FA68"/>
                </a:solidFill>
                <a:latin typeface="Arial" panose="020B0604020202020204" pitchFamily="34" charset="0"/>
                <a:cs typeface="Arial" panose="020B0604020202020204" pitchFamily="34" charset="0"/>
              </a:rPr>
              <a:t> Mechanics</a:t>
            </a:r>
            <a:endParaRPr kumimoji="0" lang="en-US" sz="18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Multiplayer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970318"/>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endParaRPr lang="el-GR" dirty="0">
              <a:solidFill>
                <a:srgbClr val="D5FA68"/>
              </a:solidFill>
              <a:latin typeface="Sora" pitchFamily="2" charset="0"/>
              <a:cs typeface="Sora" pitchFamily="2" charset="0"/>
            </a:endParaRP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VoIP</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8D8E90F-1E13-487F-94CB-D680E4D87F5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0"/>
            <a:ext cx="5943600" cy="7163435"/>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275440"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BUSINESS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2689;p76">
            <a:extLst>
              <a:ext uri="{FF2B5EF4-FFF2-40B4-BE49-F238E27FC236}">
                <a16:creationId xmlns:a16="http://schemas.microsoft.com/office/drawing/2014/main" id="{B2D9DF20-01FC-485E-991C-CEDE7F3E0A48}"/>
              </a:ext>
            </a:extLst>
          </p:cNvPr>
          <p:cNvSpPr txBox="1">
            <a:spLocks/>
          </p:cNvSpPr>
          <p:nvPr/>
        </p:nvSpPr>
        <p:spPr>
          <a:xfrm>
            <a:off x="9256687" y="3500904"/>
            <a:ext cx="17837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sz="2800" kern="0" dirty="0">
                <a:solidFill>
                  <a:srgbClr val="F7743C"/>
                </a:solidFill>
              </a:rPr>
              <a:t>PROCESS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Tree>
    <p:extLst>
      <p:ext uri="{BB962C8B-B14F-4D97-AF65-F5344CB8AC3E}">
        <p14:creationId xmlns:p14="http://schemas.microsoft.com/office/powerpoint/2010/main" val="2399963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674305" y="5718019"/>
            <a:ext cx="977696" cy="909104"/>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5149539" y="3646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43948" y="35576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777561" y="27066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8700354">
            <a:off x="11410793" y="2992135"/>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5349;p86">
            <a:extLst>
              <a:ext uri="{FF2B5EF4-FFF2-40B4-BE49-F238E27FC236}">
                <a16:creationId xmlns:a16="http://schemas.microsoft.com/office/drawing/2014/main" id="{2AAC55E0-F371-4D4A-A25C-33F4CE08C311}"/>
              </a:ext>
            </a:extLst>
          </p:cNvPr>
          <p:cNvSpPr/>
          <p:nvPr/>
        </p:nvSpPr>
        <p:spPr>
          <a:xfrm>
            <a:off x="487198" y="3317718"/>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TextBox 67">
            <a:extLst>
              <a:ext uri="{FF2B5EF4-FFF2-40B4-BE49-F238E27FC236}">
                <a16:creationId xmlns:a16="http://schemas.microsoft.com/office/drawing/2014/main" id="{B5FE112D-CC73-47E8-8437-5D1084301FB2}"/>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ΠΕΡΙΛΗΨΗ</a:t>
            </a:r>
            <a:endParaRPr lang="en-US" sz="2800" b="1"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C42B04FE-55B8-415E-BB4B-205D89EBCBFA}"/>
              </a:ext>
            </a:extLst>
          </p:cNvPr>
          <p:cNvSpPr txBox="1"/>
          <p:nvPr/>
        </p:nvSpPr>
        <p:spPr>
          <a:xfrm>
            <a:off x="1126837" y="1307007"/>
            <a:ext cx="10812615" cy="4154984"/>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World – Computer Generated (</a:t>
            </a:r>
            <a:r>
              <a:rPr lang="en-US" sz="2400" i="1" dirty="0">
                <a:latin typeface="Arial" panose="020B0604020202020204" pitchFamily="34" charset="0"/>
                <a:cs typeface="Arial" panose="020B0604020202020204" pitchFamily="34" charset="0"/>
              </a:rPr>
              <a:t>CGI</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Technological Research &amp; Surveys </a:t>
            </a:r>
            <a:r>
              <a:rPr lang="el-GR" sz="2400" dirty="0">
                <a:latin typeface="Arial" panose="020B0604020202020204" pitchFamily="34" charset="0"/>
                <a:cs typeface="Arial" panose="020B0604020202020204" pitchFamily="34" charset="0"/>
              </a:rPr>
              <a:t>για κατεύθυνση ζητήσεις</a:t>
            </a:r>
            <a:endParaRPr lang="en-US"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Player Retention</a:t>
            </a:r>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Multiplayer Video Game Mechanics</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Virtual Immersion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Real-time communications Voice over Internet Protocol (</a:t>
            </a:r>
            <a:r>
              <a:rPr lang="en-US" sz="2400" i="1" dirty="0">
                <a:latin typeface="Arial" panose="020B0604020202020204" pitchFamily="34" charset="0"/>
                <a:cs typeface="Arial" panose="020B0604020202020204" pitchFamily="34" charset="0"/>
              </a:rPr>
              <a:t>VoIP</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Genre Driven experience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3D modeling &amp; Architectural visualization</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Sound Effects (</a:t>
            </a:r>
            <a:r>
              <a:rPr lang="en-US" sz="2400" i="1" dirty="0">
                <a:latin typeface="Arial" panose="020B0604020202020204" pitchFamily="34" charset="0"/>
                <a:cs typeface="Arial" panose="020B0604020202020204" pitchFamily="34" charset="0"/>
              </a:rPr>
              <a:t>Signal modulation</a:t>
            </a:r>
            <a:r>
              <a:rPr lang="en-US" sz="2400" dirty="0">
                <a:latin typeface="Arial" panose="020B0604020202020204" pitchFamily="34" charset="0"/>
                <a:cs typeface="Arial" panose="020B0604020202020204" pitchFamily="34" charset="0"/>
              </a:rPr>
              <a:t>)</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Software Platform Architecture</a:t>
            </a:r>
          </a:p>
          <a:p>
            <a:pPr marL="342900" indent="-342900">
              <a:buFont typeface="Arial" panose="020B0604020202020204" pitchFamily="34" charset="0"/>
              <a:buChar char="•"/>
            </a:pPr>
            <a:r>
              <a:rPr lang="en-US" sz="2400" dirty="0">
                <a:latin typeface="Arial" panose="020B0604020202020204" pitchFamily="34" charset="0"/>
                <a:cs typeface="Arial" panose="020B0604020202020204" pitchFamily="34" charset="0"/>
              </a:rPr>
              <a:t>Layers of Abstraction</a:t>
            </a:r>
          </a:p>
        </p:txBody>
      </p:sp>
    </p:spTree>
    <p:extLst>
      <p:ext uri="{BB962C8B-B14F-4D97-AF65-F5344CB8AC3E}">
        <p14:creationId xmlns:p14="http://schemas.microsoft.com/office/powerpoint/2010/main" val="12723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5735F06C-E067-47BC-9734-4B1F4F1A3EC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80111" y="1"/>
            <a:ext cx="6450696" cy="6858000"/>
          </a:xfrm>
          <a:prstGeom prst="rect">
            <a:avLst/>
          </a:prstGeom>
          <a:noFill/>
          <a:ln>
            <a:noFill/>
          </a:ln>
        </p:spPr>
      </p:pic>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26309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123861"/>
            <a:ext cx="747338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(module VoIP flowchart)</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14">
            <a:extLst>
              <a:ext uri="{FF2B5EF4-FFF2-40B4-BE49-F238E27FC236}">
                <a16:creationId xmlns:a16="http://schemas.microsoft.com/office/drawing/2014/main" id="{B8225BA2-4C62-440F-8409-9B61A82C28B0}"/>
              </a:ext>
            </a:extLst>
          </p:cNvPr>
          <p:cNvPicPr>
            <a:picLocks noChangeAspect="1"/>
          </p:cNvPicPr>
          <p:nvPr/>
        </p:nvPicPr>
        <p:blipFill>
          <a:blip r:embed="rId3"/>
          <a:stretch>
            <a:fillRect/>
          </a:stretch>
        </p:blipFill>
        <p:spPr>
          <a:xfrm>
            <a:off x="1339186" y="1416429"/>
            <a:ext cx="9400033" cy="40251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154431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a:xfrm>
            <a:off x="1071041" y="31588"/>
            <a:ext cx="9905955" cy="2218116"/>
          </a:xfrm>
        </p:spPr>
        <p:txBody>
          <a:bodyPr/>
          <a:lstStyle/>
          <a:p>
            <a:r>
              <a:rPr lang="el-GR" b="1" dirty="0">
                <a:latin typeface="Arial" panose="020B0604020202020204" pitchFamily="34" charset="0"/>
                <a:cs typeface="Arial" panose="020B0604020202020204" pitchFamily="34" charset="0"/>
              </a:rPr>
              <a:t>ΕΜΠΕΙΡΙΑ ΧΡΗΣΤΗ</a:t>
            </a:r>
            <a:endParaRPr lang="en-US" b="1" dirty="0">
              <a:latin typeface="Arial" panose="020B0604020202020204" pitchFamily="34" charset="0"/>
              <a:cs typeface="Arial" panose="020B0604020202020204" pitchFamily="34" charset="0"/>
            </a:endParaRP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60942" y="1917378"/>
            <a:ext cx="9904459" cy="4721518"/>
          </a:xfrm>
        </p:spPr>
        <p:txBody>
          <a:bodyPr>
            <a:noAutofit/>
          </a:bodyPr>
          <a:lstStyle/>
          <a:p>
            <a:r>
              <a:rPr lang="el-GR" sz="2000" dirty="0">
                <a:solidFill>
                  <a:srgbClr val="D5FA68"/>
                </a:solidFill>
                <a:latin typeface="Arial" panose="020B0604020202020204" pitchFamily="34" charset="0"/>
                <a:cs typeface="Arial" panose="020B0604020202020204" pitchFamily="34" charset="0"/>
              </a:rPr>
              <a:t>Όπως συμβαίνει με κάθε σχέδιο προϊόντος, πρέπει να βασίζεται στο χρήστη</a:t>
            </a:r>
            <a:endParaRPr lang="en-US" sz="2000" dirty="0">
              <a:solidFill>
                <a:srgbClr val="D5FA68"/>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000" dirty="0">
                <a:latin typeface="Arial" panose="020B0604020202020204" pitchFamily="34" charset="0"/>
                <a:cs typeface="Arial" panose="020B0604020202020204" pitchFamily="34" charset="0"/>
              </a:rPr>
              <a:t>Ακολουθούμε τις βέλτιστες πρακτικές και τα κοινά πρότυπα από παρόμοια επιτυχημένα προϊόντα προτύπων του κλάδου. Αυτό θα κάνει τον χρήστη να συμμορφώνεται με την εμπειρία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Ισορροπία εσωτερικών συστημάτων που δημιουργούν μια αρμονική εμπειρία αντί για διακυμάνσεις</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Ανάλογα με το καλλιτεχνικό στυλ χρησιμοποιήστε το ως βασική κατεύθυνση. Δώστε το άγγιγμα της αίσθησης που θέλετε να προφέρετε</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Σκεφτείτε πάντα ότι είναι κάτι περισσότερο από ένα πρόγραμμα, είναι ένα προϊόν και </a:t>
            </a:r>
            <a:r>
              <a:rPr lang="el-GR" sz="2000" dirty="0">
                <a:solidFill>
                  <a:srgbClr val="D5FA68"/>
                </a:solidFill>
                <a:latin typeface="Arial" panose="020B0604020202020204" pitchFamily="34" charset="0"/>
                <a:cs typeface="Arial" panose="020B0604020202020204" pitchFamily="34" charset="0"/>
              </a:rPr>
              <a:t>«</a:t>
            </a:r>
            <a:r>
              <a:rPr lang="en-US" sz="2000" dirty="0">
                <a:solidFill>
                  <a:srgbClr val="D5FA68"/>
                </a:solidFill>
                <a:latin typeface="Arial" panose="020B0604020202020204" pitchFamily="34" charset="0"/>
                <a:cs typeface="Arial" panose="020B0604020202020204" pitchFamily="34" charset="0"/>
              </a:rPr>
              <a:t>just as good software is never done, good product design principles are never done</a:t>
            </a:r>
            <a:r>
              <a:rPr lang="el-GR" sz="2000" dirty="0">
                <a:solidFill>
                  <a:srgbClr val="D5FA68"/>
                </a:solidFill>
                <a:latin typeface="Arial" panose="020B0604020202020204" pitchFamily="34" charset="0"/>
                <a:cs typeface="Arial" panose="020B0604020202020204" pitchFamily="34" charset="0"/>
              </a:rPr>
              <a:t>»</a:t>
            </a:r>
            <a:endParaRPr lang="en-US" sz="2000" dirty="0">
              <a:solidFill>
                <a:srgbClr val="D5FA68"/>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l-GR" sz="2000" dirty="0">
                <a:latin typeface="Arial" panose="020B0604020202020204" pitchFamily="34" charset="0"/>
                <a:cs typeface="Arial" panose="020B0604020202020204" pitchFamily="34" charset="0"/>
              </a:rPr>
              <a:t>Αυτό μας κάνει να καλωσορίσουμε κάθε αλλαγή/νέα ιδέα</a:t>
            </a:r>
            <a:endParaRPr lang="en-US" sz="20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03292" y="5691891"/>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33310" y="4043507"/>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329581"/>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4" y="305920"/>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1C1BE0-8AAA-43F6-9CAD-B663F7DA0C00}"/>
              </a:ext>
            </a:extLst>
          </p:cNvPr>
          <p:cNvSpPr>
            <a:spLocks noGrp="1"/>
          </p:cNvSpPr>
          <p:nvPr>
            <p:ph type="body" sz="half" idx="2"/>
          </p:nvPr>
        </p:nvSpPr>
        <p:spPr>
          <a:xfrm>
            <a:off x="1143770" y="977900"/>
            <a:ext cx="11048230" cy="6007100"/>
          </a:xfrm>
        </p:spPr>
        <p:txBody>
          <a:bodyPr>
            <a:noAutofit/>
          </a:bodyPr>
          <a:lstStyle/>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Εύρεση και ικανοποίηση απαιτήσεων των </a:t>
            </a:r>
            <a:r>
              <a:rPr lang="en-US" sz="2000" dirty="0">
                <a:effectLst/>
                <a:latin typeface="Arial" panose="020B0604020202020204" pitchFamily="34" charset="0"/>
                <a:ea typeface="Calibri" panose="020F0502020204030204" pitchFamily="34" charset="0"/>
                <a:cs typeface="Arial" panose="020B0604020202020204" pitchFamily="34" charset="0"/>
              </a:rPr>
              <a:t>top trend Feature</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 εργαλείων/τεχνολογιών υλοποιήσεις των απαιτήσεων </a:t>
            </a:r>
            <a:endParaRPr lang="en-US" sz="2000" dirty="0">
              <a:effectLst/>
              <a:latin typeface="Arial" panose="020B0604020202020204" pitchFamily="34" charset="0"/>
              <a:ea typeface="Calibri" panose="020F050202020403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a:pPr>
            <a:r>
              <a:rPr lang="el-GR" sz="2000" dirty="0">
                <a:effectLst/>
                <a:latin typeface="Arial" panose="020B0604020202020204" pitchFamily="34" charset="0"/>
                <a:ea typeface="Calibri" panose="020F0502020204030204" pitchFamily="34" charset="0"/>
                <a:cs typeface="Arial" panose="020B0604020202020204" pitchFamily="34" charset="0"/>
              </a:rPr>
              <a:t>Επιλογή</a:t>
            </a:r>
            <a:r>
              <a:rPr lang="en-US" sz="2000" dirty="0">
                <a:effectLst/>
                <a:latin typeface="Arial" panose="020B0604020202020204" pitchFamily="34" charset="0"/>
                <a:ea typeface="Calibri" panose="020F0502020204030204" pitchFamily="34" charset="0"/>
                <a:cs typeface="Arial" panose="020B0604020202020204" pitchFamily="34" charset="0"/>
              </a:rPr>
              <a:t> Project Management &amp; software development methodologies (</a:t>
            </a:r>
            <a:r>
              <a:rPr lang="el-GR" sz="2000" dirty="0">
                <a:effectLst/>
                <a:latin typeface="Arial" panose="020B0604020202020204" pitchFamily="34" charset="0"/>
                <a:ea typeface="Calibri" panose="020F0502020204030204" pitchFamily="34" charset="0"/>
                <a:cs typeface="Arial" panose="020B0604020202020204" pitchFamily="34" charset="0"/>
              </a:rPr>
              <a:t>Πληθυντικό διότι</a:t>
            </a:r>
            <a:r>
              <a:rPr lang="en-US" sz="2000" dirty="0">
                <a:effectLst/>
                <a:latin typeface="Arial" panose="020B0604020202020204" pitchFamily="34" charset="0"/>
                <a:ea typeface="Calibri" panose="020F0502020204030204" pitchFamily="34" charset="0"/>
                <a:cs typeface="Arial" panose="020B0604020202020204" pitchFamily="34" charset="0"/>
              </a:rPr>
              <a:t> i.e., </a:t>
            </a:r>
            <a:r>
              <a:rPr lang="el-GR" sz="2000" dirty="0">
                <a:effectLst/>
                <a:latin typeface="Arial" panose="020B0604020202020204" pitchFamily="34" charset="0"/>
                <a:ea typeface="Calibri" panose="020F0502020204030204" pitchFamily="34" charset="0"/>
                <a:cs typeface="Arial" panose="020B0604020202020204" pitchFamily="34" charset="0"/>
              </a:rPr>
              <a:t>ή</a:t>
            </a:r>
            <a:r>
              <a:rPr lang="en-US" sz="2000" dirty="0">
                <a:effectLst/>
                <a:latin typeface="Arial" panose="020B0604020202020204" pitchFamily="34" charset="0"/>
                <a:ea typeface="Calibri" panose="020F0502020204030204" pitchFamily="34" charset="0"/>
                <a:cs typeface="Arial" panose="020B0604020202020204" pitchFamily="34" charset="0"/>
              </a:rPr>
              <a:t>/</a:t>
            </a:r>
            <a:r>
              <a:rPr lang="el-GR" sz="2000" dirty="0">
                <a:effectLst/>
                <a:latin typeface="Arial" panose="020B0604020202020204" pitchFamily="34" charset="0"/>
                <a:ea typeface="Calibri" panose="020F0502020204030204" pitchFamily="34" charset="0"/>
                <a:cs typeface="Arial" panose="020B0604020202020204" pitchFamily="34" charset="0"/>
              </a:rPr>
              <a:t>και</a:t>
            </a:r>
            <a:r>
              <a:rPr lang="en-US" sz="2000" dirty="0">
                <a:effectLst/>
                <a:latin typeface="Arial" panose="020B0604020202020204" pitchFamily="34" charset="0"/>
                <a:ea typeface="Calibri" panose="020F0502020204030204" pitchFamily="34" charset="0"/>
                <a:cs typeface="Arial" panose="020B0604020202020204" pitchFamily="34" charset="0"/>
              </a:rPr>
              <a:t> agile + DevOps)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UML &amp; Class Design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Level Blocking out/</a:t>
            </a:r>
            <a:r>
              <a:rPr lang="en-US" sz="2000" dirty="0" err="1">
                <a:effectLst/>
                <a:latin typeface="Arial" panose="020B0604020202020204" pitchFamily="34" charset="0"/>
                <a:ea typeface="Calibri" panose="020F0502020204030204" pitchFamily="34" charset="0"/>
                <a:cs typeface="Arial" panose="020B0604020202020204" pitchFamily="34" charset="0"/>
              </a:rPr>
              <a:t>whiteBoxing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Class implementation</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a:t>
            </a:r>
            <a:r>
              <a:rPr lang="el-GR" sz="2000" dirty="0">
                <a:effectLst/>
                <a:latin typeface="Arial" panose="020B0604020202020204" pitchFamily="34" charset="0"/>
                <a:ea typeface="Calibri" panose="020F0502020204030204" pitchFamily="34" charset="0"/>
                <a:cs typeface="Arial" panose="020B0604020202020204" pitchFamily="34" charset="0"/>
              </a:rPr>
              <a:t> + </a:t>
            </a:r>
            <a:r>
              <a:rPr lang="en-US" sz="2000" dirty="0">
                <a:effectLst/>
                <a:latin typeface="Arial" panose="020B0604020202020204" pitchFamily="34" charset="0"/>
                <a:ea typeface="Calibri" panose="020F0502020204030204" pitchFamily="34" charset="0"/>
                <a:cs typeface="Arial" panose="020B0604020202020204" pitchFamily="34" charset="0"/>
              </a:rPr>
              <a:t>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3D modeling, Animation &amp; material authoring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Finalize results</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Testing + logging</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Deploy</a:t>
            </a:r>
            <a:r>
              <a:rPr lang="el-GR" sz="2000" dirty="0">
                <a:effectLst/>
                <a:latin typeface="Arial" panose="020B0604020202020204" pitchFamily="34" charset="0"/>
                <a:ea typeface="Calibri" panose="020F0502020204030204" pitchFamily="34" charset="0"/>
                <a:cs typeface="Arial" panose="020B0604020202020204" pitchFamily="34" charset="0"/>
              </a:rPr>
              <a:t> &amp; </a:t>
            </a:r>
            <a:r>
              <a:rPr lang="en-US" sz="2000" dirty="0">
                <a:effectLst/>
                <a:latin typeface="Arial" panose="020B0604020202020204" pitchFamily="34" charset="0"/>
                <a:ea typeface="Calibri" panose="020F0502020204030204" pitchFamily="34" charset="0"/>
                <a:cs typeface="Arial" panose="020B0604020202020204" pitchFamily="34" charset="0"/>
              </a:rPr>
              <a:t>Production</a:t>
            </a:r>
            <a:r>
              <a:rPr lang="el-GR" sz="2000" dirty="0">
                <a:effectLst/>
                <a:latin typeface="Arial" panose="020B0604020202020204" pitchFamily="34" charset="0"/>
                <a:ea typeface="Calibri" panose="020F0502020204030204" pitchFamily="34" charset="0"/>
                <a:cs typeface="Arial" panose="020B0604020202020204" pitchFamily="34" charset="0"/>
              </a:rPr>
              <a:t> (</a:t>
            </a:r>
            <a:r>
              <a:rPr lang="el-GR" sz="2000" i="1" dirty="0">
                <a:effectLst/>
                <a:latin typeface="Arial" panose="020B0604020202020204" pitchFamily="34" charset="0"/>
                <a:ea typeface="Calibri" panose="020F0502020204030204" pitchFamily="34" charset="0"/>
                <a:cs typeface="Arial" panose="020B0604020202020204" pitchFamily="34" charset="0"/>
              </a:rPr>
              <a:t>ακολουθία </a:t>
            </a:r>
            <a:r>
              <a:rPr lang="en-US" sz="2000" i="1" dirty="0">
                <a:effectLst/>
                <a:latin typeface="Arial" panose="020B0604020202020204" pitchFamily="34" charset="0"/>
                <a:ea typeface="Calibri" panose="020F0502020204030204" pitchFamily="34" charset="0"/>
                <a:cs typeface="Arial" panose="020B0604020202020204" pitchFamily="34" charset="0"/>
              </a:rPr>
              <a:t>Guidelines</a:t>
            </a:r>
            <a:r>
              <a:rPr lang="el-GR" sz="2000" i="1" dirty="0">
                <a:effectLst/>
                <a:latin typeface="Arial" panose="020B0604020202020204" pitchFamily="34" charset="0"/>
                <a:ea typeface="Calibri" panose="020F0502020204030204" pitchFamily="34" charset="0"/>
                <a:cs typeface="Arial" panose="020B0604020202020204" pitchFamily="34" charset="0"/>
              </a:rPr>
              <a:t> για δημοσίευση στην εκάστοτε πλατφόρμα</a:t>
            </a:r>
            <a:r>
              <a:rPr lang="el-GR" sz="2000" dirty="0">
                <a:effectLst/>
                <a:latin typeface="Arial" panose="020B0604020202020204" pitchFamily="34" charset="0"/>
                <a:ea typeface="Calibri" panose="020F0502020204030204" pitchFamily="34" charset="0"/>
                <a:cs typeface="Arial" panose="020B0604020202020204" pitchFamily="34" charset="0"/>
              </a:rPr>
              <a:t>)</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mj-lt"/>
              <a:buAutoNum type="arabicPeriod"/>
            </a:pPr>
            <a:r>
              <a:rPr lang="en-US" sz="2000" dirty="0">
                <a:effectLst/>
                <a:latin typeface="Arial" panose="020B0604020202020204" pitchFamily="34" charset="0"/>
                <a:ea typeface="Calibri" panose="020F0502020204030204" pitchFamily="34" charset="0"/>
                <a:cs typeface="Arial" panose="020B0604020202020204" pitchFamily="34" charset="0"/>
              </a:rPr>
              <a:t>Support &amp; Q&amp;A</a:t>
            </a:r>
            <a:endParaRPr lang="en-US" sz="2000" dirty="0">
              <a:effectLst/>
              <a:latin typeface="Arial" panose="020B0604020202020204" pitchFamily="34" charset="0"/>
              <a:ea typeface="Calibri" panose="020F0502020204030204" pitchFamily="34" charset="0"/>
              <a:cs typeface="Times New Roman" panose="02020603050405020304" pitchFamily="18" charset="0"/>
            </a:endParaRPr>
          </a:p>
          <a:p>
            <a:endParaRPr lang="en-US" dirty="0"/>
          </a:p>
        </p:txBody>
      </p:sp>
      <p:sp>
        <p:nvSpPr>
          <p:cNvPr id="4" name="Text Placeholder 2">
            <a:extLst>
              <a:ext uri="{FF2B5EF4-FFF2-40B4-BE49-F238E27FC236}">
                <a16:creationId xmlns:a16="http://schemas.microsoft.com/office/drawing/2014/main" id="{FCE9F113-E850-47E6-BB3B-FF622A65F7D5}"/>
              </a:ext>
            </a:extLst>
          </p:cNvPr>
          <p:cNvSpPr txBox="1">
            <a:spLocks/>
          </p:cNvSpPr>
          <p:nvPr/>
        </p:nvSpPr>
        <p:spPr>
          <a:xfrm>
            <a:off x="1143770" y="241300"/>
            <a:ext cx="11048230" cy="685800"/>
          </a:xfrm>
          <a:prstGeom prst="rect">
            <a:avLst/>
          </a:prstGeom>
        </p:spPr>
        <p:txBody>
          <a:bodyPr vert="horz" lIns="91440" tIns="45720" rIns="91440" bIns="45720" rtlCol="0" anchor="ctr">
            <a:no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800" kern="1200">
                <a:solidFill>
                  <a:schemeClr val="tx1"/>
                </a:solidFill>
                <a:effectLst>
                  <a:outerShdw blurRad="152400" dist="38100" dir="2700000" algn="tl">
                    <a:srgbClr val="000000">
                      <a:alpha val="36000"/>
                    </a:srgbClr>
                  </a:outerShdw>
                </a:effectLst>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effectLst>
                  <a:outerShdw blurRad="152400" dist="38100" dir="2700000" algn="tl">
                    <a:srgbClr val="000000">
                      <a:alpha val="36000"/>
                    </a:srgbClr>
                  </a:outerShdw>
                </a:effectLst>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effectLst>
                  <a:outerShdw blurRad="152400" dist="38100" dir="2700000" algn="tl">
                    <a:srgbClr val="000000">
                      <a:alpha val="36000"/>
                    </a:srgbClr>
                  </a:outerShdw>
                </a:effectLst>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effectLst>
                  <a:outerShdw blurRad="152400" dist="38100" dir="2700000" algn="tl">
                    <a:srgbClr val="000000">
                      <a:alpha val="36000"/>
                    </a:srgbClr>
                  </a:outerShdw>
                </a:effectLst>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r>
              <a:rPr lang="en-US" sz="2800" b="1" dirty="0">
                <a:effectLst/>
                <a:latin typeface="Arial" panose="020B0604020202020204" pitchFamily="34" charset="0"/>
                <a:cs typeface="Arial" panose="020B0604020202020204" pitchFamily="34" charset="0"/>
              </a:rPr>
              <a:t>Product Steps</a:t>
            </a:r>
          </a:p>
        </p:txBody>
      </p:sp>
    </p:spTree>
    <p:extLst>
      <p:ext uri="{BB962C8B-B14F-4D97-AF65-F5344CB8AC3E}">
        <p14:creationId xmlns:p14="http://schemas.microsoft.com/office/powerpoint/2010/main" val="40993849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764052" y="4257630"/>
            <a:ext cx="3654082"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987774" cy="16302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Ανάπτυξη</a:t>
            </a:r>
            <a:endParaRPr lang="en-US" sz="2000" b="1"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3961" y="5155488"/>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38561" y="408060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815882"/>
          </a:xfrm>
          <a:prstGeom prst="rect">
            <a:avLst/>
          </a:prstGeom>
          <a:noFill/>
        </p:spPr>
        <p:txBody>
          <a:bodyPr wrap="square">
            <a:spAutoFit/>
          </a:bodyPr>
          <a:lstStyle/>
          <a:p>
            <a:r>
              <a:rPr lang="en-US" sz="2800" kern="0" dirty="0">
                <a:solidFill>
                  <a:srgbClr val="FFFFFF"/>
                </a:solidFill>
                <a:latin typeface="Arial" panose="020B0604020202020204" pitchFamily="34" charset="0"/>
                <a:cs typeface="Arial" panose="020B0604020202020204" pitchFamily="34" charset="0"/>
                <a:sym typeface="Sora"/>
              </a:rPr>
              <a:t>“In the Age of Digital, every business is a software business. </a:t>
            </a:r>
          </a:p>
          <a:p>
            <a:r>
              <a:rPr lang="en-US" sz="2800" kern="0" dirty="0">
                <a:solidFill>
                  <a:srgbClr val="FFFFFF"/>
                </a:solidFill>
                <a:latin typeface="Arial" panose="020B0604020202020204" pitchFamily="34" charset="0"/>
                <a:cs typeface="Arial" panose="020B0604020202020204" pitchFamily="34" charset="0"/>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1564" y="4647832"/>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4451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a:xfrm>
            <a:off x="1876423" y="3602038"/>
            <a:ext cx="9780575" cy="1655762"/>
          </a:xfrm>
        </p:spPr>
        <p:txBody>
          <a:bodyPr>
            <a:noAutofit/>
          </a:bodyPr>
          <a:lstStyle/>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Hardware infrastructure </a:t>
            </a:r>
            <a:r>
              <a:rPr lang="en-US" sz="1800" dirty="0">
                <a:latin typeface="Arial" panose="020B0604020202020204" pitchFamily="34" charset="0"/>
                <a:cs typeface="Arial" panose="020B0604020202020204" pitchFamily="34" charset="0"/>
              </a:rPr>
              <a:t>(</a:t>
            </a:r>
            <a:r>
              <a:rPr lang="en-US" sz="1800" i="1" dirty="0">
                <a:latin typeface="Arial" panose="020B0604020202020204" pitchFamily="34" charset="0"/>
                <a:cs typeface="Arial" panose="020B0604020202020204" pitchFamily="34" charset="0"/>
              </a:rPr>
              <a:t>Dedicated Servers + Database storage</a:t>
            </a:r>
            <a:r>
              <a:rPr lang="en-US" sz="180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Software lifecycle</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automation</a:t>
            </a:r>
          </a:p>
          <a:p>
            <a:pPr marL="342900" indent="-342900">
              <a:buFont typeface="Arial" panose="020B0604020202020204" pitchFamily="34" charset="0"/>
              <a:buChar char="•"/>
            </a:pPr>
            <a:r>
              <a:rPr lang="en-US" dirty="0">
                <a:latin typeface="Arial" panose="020B0604020202020204" pitchFamily="34" charset="0"/>
                <a:cs typeface="Arial" panose="020B0604020202020204" pitchFamily="34" charset="0"/>
              </a:rPr>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10EC4ED6-9DE9-42E9-8255-61FE23492B2E}"/>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Συνεπώς</a:t>
            </a:r>
            <a:r>
              <a:rPr lang="en-US" sz="2800" b="1" dirty="0">
                <a:latin typeface="Arial" panose="020B0604020202020204" pitchFamily="34" charset="0"/>
                <a:cs typeface="Arial" panose="020B0604020202020204" pitchFamily="34" charset="0"/>
              </a:rPr>
              <a:t> </a:t>
            </a:r>
            <a:r>
              <a:rPr lang="el-GR" sz="2800" b="1" dirty="0">
                <a:latin typeface="Arial" panose="020B0604020202020204" pitchFamily="34" charset="0"/>
                <a:cs typeface="Arial" panose="020B0604020202020204" pitchFamily="34" charset="0"/>
              </a:rPr>
              <a:t>η έρευνα εξετάζει</a:t>
            </a:r>
            <a:r>
              <a:rPr lang="en-US" sz="2800" b="1" dirty="0">
                <a:latin typeface="Arial" panose="020B0604020202020204" pitchFamily="34" charset="0"/>
                <a:cs typeface="Arial" panose="020B0604020202020204" pitchFamily="34" charset="0"/>
              </a:rPr>
              <a:t> (</a:t>
            </a:r>
            <a:r>
              <a:rPr lang="en-US" sz="2800" b="1" i="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Project Mission</a:t>
            </a:r>
            <a:r>
              <a:rPr lang="en-US" sz="2800" b="1" dirty="0">
                <a:latin typeface="Arial" panose="020B0604020202020204" pitchFamily="34" charset="0"/>
                <a:cs typeface="Arial" panose="020B0604020202020204" pitchFamily="34" charset="0"/>
              </a:rPr>
              <a:t>)</a:t>
            </a:r>
            <a:r>
              <a:rPr lang="el-GR" sz="2800" b="1" dirty="0">
                <a:latin typeface="Arial" panose="020B0604020202020204" pitchFamily="34" charset="0"/>
                <a:cs typeface="Arial" panose="020B0604020202020204" pitchFamily="34" charset="0"/>
              </a:rPr>
              <a:t>:</a:t>
            </a:r>
            <a:endParaRPr lang="en-US" sz="2800" b="1" dirty="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FBD6B799-D9DD-4098-91AF-03767CCD85B8}"/>
              </a:ext>
            </a:extLst>
          </p:cNvPr>
          <p:cNvSpPr txBox="1"/>
          <p:nvPr/>
        </p:nvSpPr>
        <p:spPr>
          <a:xfrm>
            <a:off x="1126837" y="1491673"/>
            <a:ext cx="10538294" cy="4524315"/>
          </a:xfrm>
          <a:prstGeom prst="rect">
            <a:avLst/>
          </a:prstGeom>
          <a:noFill/>
        </p:spPr>
        <p:txBody>
          <a:bodyPr wrap="square" rtlCol="0">
            <a:spAutoFit/>
          </a:bodyPr>
          <a:lstStyle/>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Εξόρυξη γνώσεις από τις πληροφορίες του κοινού μετά από </a:t>
            </a:r>
            <a:r>
              <a:rPr lang="en-US" sz="2400" dirty="0">
                <a:latin typeface="Arial" panose="020B0604020202020204" pitchFamily="34" charset="0"/>
                <a:cs typeface="Arial" panose="020B0604020202020204" pitchFamily="34" charset="0"/>
              </a:rPr>
              <a:t>survey/Questionnaires</a:t>
            </a:r>
            <a:r>
              <a:rPr lang="el-GR" sz="2400" dirty="0">
                <a:latin typeface="Arial" panose="020B0604020202020204" pitchFamily="34" charset="0"/>
                <a:cs typeface="Arial" panose="020B0604020202020204" pitchFamily="34" charset="0"/>
              </a:rPr>
              <a:t> </a:t>
            </a:r>
          </a:p>
          <a:p>
            <a:endParaRPr lang="el-GR" sz="2400" dirty="0">
              <a:latin typeface="Arial" panose="020B0604020202020204" pitchFamily="34" charset="0"/>
              <a:cs typeface="Arial" panose="020B0604020202020204" pitchFamily="34" charset="0"/>
            </a:endParaRPr>
          </a:p>
          <a:p>
            <a:pPr marL="342900" marR="0" indent="-342900" algn="just">
              <a:lnSpc>
                <a:spcPct val="150000"/>
              </a:lnSpc>
              <a:spcBef>
                <a:spcPts val="0"/>
              </a:spcBef>
              <a:spcAft>
                <a:spcPts val="0"/>
              </a:spcAft>
              <a:buFont typeface="Arial" panose="020B0604020202020204" pitchFamily="34" charset="0"/>
              <a:buChar char="•"/>
            </a:pPr>
            <a:r>
              <a:rPr lang="el-GR" sz="2400" dirty="0">
                <a:effectLst/>
                <a:latin typeface="Arial" panose="020B0604020202020204" pitchFamily="34" charset="0"/>
                <a:ea typeface="Calibri" panose="020F0502020204030204" pitchFamily="34" charset="0"/>
                <a:cs typeface="Arial" panose="020B0604020202020204" pitchFamily="34" charset="0"/>
              </a:rPr>
              <a:t>Παροχή </a:t>
            </a:r>
            <a:r>
              <a:rPr lang="el-GR" sz="2400" dirty="0" err="1">
                <a:effectLst/>
                <a:latin typeface="Arial" panose="020B0604020202020204" pitchFamily="34" charset="0"/>
                <a:ea typeface="Calibri" panose="020F0502020204030204" pitchFamily="34" charset="0"/>
                <a:cs typeface="Arial" panose="020B0604020202020204" pitchFamily="34" charset="0"/>
              </a:rPr>
              <a:t>online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διαδραστικών</a:t>
            </a:r>
            <a:r>
              <a:rPr lang="el-GR" sz="2400" dirty="0">
                <a:effectLst/>
                <a:latin typeface="Arial" panose="020B0604020202020204" pitchFamily="34" charset="0"/>
                <a:ea typeface="Calibri" panose="020F0502020204030204" pitchFamily="34" charset="0"/>
                <a:cs typeface="Arial" panose="020B0604020202020204" pitchFamily="34" charset="0"/>
              </a:rPr>
              <a:t> μηχανισμών για ρεαλισμού </a:t>
            </a:r>
            <a:r>
              <a:rPr lang="el-GR" sz="2400" dirty="0" err="1">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a:t>
            </a:r>
            <a:r>
              <a:rPr lang="el-GR" sz="2400" dirty="0" err="1">
                <a:effectLst/>
                <a:latin typeface="Arial" panose="020B0604020202020204" pitchFamily="34" charset="0"/>
                <a:ea typeface="Calibri" panose="020F0502020204030204" pitchFamily="34" charset="0"/>
                <a:cs typeface="Arial" panose="020B0604020202020204" pitchFamily="34" charset="0"/>
              </a:rPr>
              <a:t>genre</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Υπηρεσίες φωνής για πραγματικού χρόνου μετάδοσης</a:t>
            </a:r>
            <a:endParaRPr lang="en-US" sz="2400" dirty="0">
              <a:effectLst/>
              <a:latin typeface="Arial" panose="020B0604020202020204" pitchFamily="34" charset="0"/>
              <a:ea typeface="Calibri" panose="020F0502020204030204" pitchFamily="34" charset="0"/>
              <a:cs typeface="Arial" panose="020B0604020202020204" pitchFamily="34" charset="0"/>
            </a:endParaRPr>
          </a:p>
          <a:p>
            <a:pPr marL="800100" lvl="1" indent="-342900" algn="just">
              <a:lnSpc>
                <a:spcPct val="150000"/>
              </a:lnSpc>
              <a:buFont typeface="Courier New" panose="02070309020205020404" pitchFamily="49" charset="0"/>
              <a:buChar char="o"/>
            </a:pPr>
            <a:r>
              <a:rPr lang="el-GR" sz="2400" dirty="0">
                <a:effectLst/>
                <a:latin typeface="Arial" panose="020B0604020202020204" pitchFamily="34" charset="0"/>
                <a:ea typeface="Calibri" panose="020F0502020204030204" pitchFamily="34" charset="0"/>
                <a:cs typeface="Arial" panose="020B0604020202020204" pitchFamily="34" charset="0"/>
              </a:rPr>
              <a:t>Επεξεργασία σήματος φωνής για προσομοιώσει εξασθένηση σήματος σε ειδικές περιοχές</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endParaRPr lang="el-GR" sz="24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l-GR" sz="2400" dirty="0">
                <a:latin typeface="Arial" panose="020B0604020202020204" pitchFamily="34" charset="0"/>
                <a:cs typeface="Arial" panose="020B0604020202020204" pitchFamily="34" charset="0"/>
              </a:rPr>
              <a:t>Τα βήματα διαδικασίας για την δημιουργία των μηχανισμών</a:t>
            </a:r>
          </a:p>
          <a:p>
            <a:endParaRPr lang="en-US" sz="2400" dirty="0">
              <a:latin typeface="Arial" panose="020B0604020202020204" pitchFamily="34" charset="0"/>
              <a:cs typeface="Arial" panose="020B0604020202020204" pitchFamily="34" charset="0"/>
            </a:endParaRPr>
          </a:p>
        </p:txBody>
      </p:sp>
      <p:sp>
        <p:nvSpPr>
          <p:cNvPr id="40" name="TextBox 39">
            <a:extLst>
              <a:ext uri="{FF2B5EF4-FFF2-40B4-BE49-F238E27FC236}">
                <a16:creationId xmlns:a16="http://schemas.microsoft.com/office/drawing/2014/main" id="{0D86A5A9-0FCC-490C-8227-9B23EAEF15B4}"/>
              </a:ext>
            </a:extLst>
          </p:cNvPr>
          <p:cNvSpPr txBox="1"/>
          <p:nvPr/>
        </p:nvSpPr>
        <p:spPr>
          <a:xfrm>
            <a:off x="3445723" y="5930742"/>
            <a:ext cx="5300554" cy="707886"/>
          </a:xfrm>
          <a:prstGeom prst="rect">
            <a:avLst/>
          </a:prstGeom>
          <a:noFill/>
        </p:spPr>
        <p:txBody>
          <a:bodyPr wrap="none" rtlCol="0">
            <a:spAutoFit/>
          </a:bodyPr>
          <a:lstStyle/>
          <a:p>
            <a:r>
              <a:rPr lang="el-GR" sz="2000" dirty="0">
                <a:latin typeface="Arial" panose="020B0604020202020204" pitchFamily="34" charset="0"/>
                <a:cs typeface="Arial" panose="020B0604020202020204" pitchFamily="34" charset="0"/>
              </a:rPr>
              <a:t>Εχει χρησιμοποιηθεί</a:t>
            </a:r>
            <a:r>
              <a:rPr lang="en-US" sz="2000" dirty="0">
                <a:latin typeface="Arial" panose="020B0604020202020204" pitchFamily="34" charset="0"/>
                <a:cs typeface="Arial" panose="020B0604020202020204" pitchFamily="34" charset="0"/>
              </a:rPr>
              <a:t> </a:t>
            </a:r>
            <a:r>
              <a:rPr lang="el-GR" sz="2000" dirty="0">
                <a:latin typeface="Arial" panose="020B0604020202020204" pitchFamily="34" charset="0"/>
                <a:cs typeface="Arial" panose="020B0604020202020204" pitchFamily="34" charset="0"/>
              </a:rPr>
              <a:t>για </a:t>
            </a:r>
            <a:r>
              <a:rPr lang="en-US" sz="2000" dirty="0">
                <a:latin typeface="Arial" panose="020B0604020202020204" pitchFamily="34" charset="0"/>
                <a:cs typeface="Arial" panose="020B0604020202020204" pitchFamily="34" charset="0"/>
              </a:rPr>
              <a:t>project management</a:t>
            </a:r>
          </a:p>
          <a:p>
            <a:r>
              <a:rPr lang="en-US" sz="2000" dirty="0">
                <a:latin typeface="Arial" panose="020B0604020202020204" pitchFamily="34" charset="0"/>
                <a:cs typeface="Arial" panose="020B0604020202020204" pitchFamily="34" charset="0"/>
              </a:rPr>
              <a:t>agile development process (</a:t>
            </a:r>
            <a:r>
              <a:rPr lang="en-US" sz="2000" i="1" dirty="0">
                <a:latin typeface="Arial" panose="020B0604020202020204" pitchFamily="34" charset="0"/>
                <a:cs typeface="Arial" panose="020B0604020202020204" pitchFamily="34" charset="0"/>
              </a:rPr>
              <a:t>scrum</a:t>
            </a:r>
            <a:r>
              <a:rPr lang="en-US" sz="20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098656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3"/>
            <a:extLst>
              <a:ext uri="{FF2B5EF4-FFF2-40B4-BE49-F238E27FC236}">
                <a16:creationId xmlns:a16="http://schemas.microsoft.com/office/drawing/2014/main" id="{BAC3ADC2-3752-4A4D-93FB-33C5648B1C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VoIP</a:t>
            </a:r>
            <a:r>
              <a:rPr lang="en-US" dirty="0">
                <a:solidFill>
                  <a:srgbClr val="DDC855"/>
                </a:solidFill>
              </a:rPr>
              <a:t> Showcase</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68444" y="1629995"/>
            <a:ext cx="1138074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11312296"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Marketplace Asset] Unreal Engine VoIP Voice Chat System for Multiplayer Blueprint #1 Showcase">
            <a:hlinkClick r:id="" action="ppaction://media"/>
            <a:extLst>
              <a:ext uri="{FF2B5EF4-FFF2-40B4-BE49-F238E27FC236}">
                <a16:creationId xmlns:a16="http://schemas.microsoft.com/office/drawing/2014/main" id="{CF4315BB-7A70-4AD8-ABF3-B5E75DF3FC48}"/>
              </a:ext>
            </a:extLst>
          </p:cNvPr>
          <p:cNvPicPr>
            <a:picLocks noRot="1" noChangeAspect="1"/>
          </p:cNvPicPr>
          <p:nvPr>
            <a:videoFile r:link="rId1"/>
            <p:custDataLst>
              <p:tags r:id="rId2"/>
            </p:custDataLst>
          </p:nvPr>
        </p:nvPicPr>
        <p:blipFill>
          <a:blip r:embed="rId7"/>
          <a:stretch>
            <a:fillRect/>
          </a:stretch>
        </p:blipFill>
        <p:spPr>
          <a:xfrm>
            <a:off x="3030947" y="1707461"/>
            <a:ext cx="5861386" cy="4396040"/>
          </a:xfrm>
          <a:prstGeom prst="rect">
            <a:avLst/>
          </a:prstGeom>
        </p:spPr>
      </p:pic>
    </p:spTree>
    <p:extLst>
      <p:ext uri="{BB962C8B-B14F-4D97-AF65-F5344CB8AC3E}">
        <p14:creationId xmlns:p14="http://schemas.microsoft.com/office/powerpoint/2010/main" val="231512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Arial" panose="020B0604020202020204" pitchFamily="34" charset="0"/>
                <a:cs typeface="Arial" panose="020B0604020202020204" pitchFamily="34" charset="0"/>
              </a:rPr>
              <a:t>BIBLIOGRAPHY</a:t>
            </a: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6147554" y="503593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062638" y="473007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TextBox 80">
            <a:extLst>
              <a:ext uri="{FF2B5EF4-FFF2-40B4-BE49-F238E27FC236}">
                <a16:creationId xmlns:a16="http://schemas.microsoft.com/office/drawing/2014/main" id="{DD203A8C-DF2D-4766-BD0A-1AF023DEFDC4}"/>
              </a:ext>
            </a:extLst>
          </p:cNvPr>
          <p:cNvSpPr txBox="1"/>
          <p:nvPr/>
        </p:nvSpPr>
        <p:spPr>
          <a:xfrm>
            <a:off x="822774" y="1108645"/>
            <a:ext cx="11003653" cy="5852884"/>
          </a:xfrm>
          <a:prstGeom prst="rect">
            <a:avLst/>
          </a:prstGeom>
          <a:noFill/>
        </p:spPr>
        <p:txBody>
          <a:bodyPr wrap="square">
            <a:spAutoFit/>
          </a:bodyPr>
          <a:lstStyle/>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Multiplayer Programming Quick Start.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https://docs.unrealengine.com/4.27/en-US/InteractiveExperiences/Networking/QuickStart/</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docs.unrealengine.com, n.d. </a:t>
            </a:r>
            <a:r>
              <a:rPr lang="en-US" i="1" dirty="0">
                <a:effectLst/>
                <a:latin typeface="Arial" panose="020B0604020202020204" pitchFamily="34" charset="0"/>
                <a:ea typeface="Calibri" panose="020F0502020204030204" pitchFamily="34" charset="0"/>
                <a:cs typeface="Times New Roman" panose="02020603050405020304" pitchFamily="18" charset="0"/>
              </a:rPr>
              <a:t>Nanite Virtualized Geometry.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https://docs.unrealengine.com/5.0/en-US/RenderingFeatures/Nanite/</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Blockchain.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https://en.wikipedia.org/wiki/Blockchain</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indent="-457200">
              <a:lnSpc>
                <a:spcPct val="150000"/>
              </a:lnSpc>
              <a:spcAft>
                <a:spcPts val="800"/>
              </a:spcAft>
            </a:pPr>
            <a:r>
              <a:rPr lang="en-US" dirty="0">
                <a:effectLst/>
                <a:latin typeface="Arial" panose="020B0604020202020204" pitchFamily="34" charset="0"/>
                <a:ea typeface="Calibri" panose="020F0502020204030204" pitchFamily="34" charset="0"/>
                <a:cs typeface="Times New Roman" panose="02020603050405020304" pitchFamily="18" charset="0"/>
              </a:rPr>
              <a:t>Wikipedia, C., 2019. </a:t>
            </a:r>
            <a:r>
              <a:rPr lang="en-US" i="1" dirty="0">
                <a:effectLst/>
                <a:latin typeface="Arial" panose="020B0604020202020204" pitchFamily="34" charset="0"/>
                <a:ea typeface="Calibri" panose="020F0502020204030204" pitchFamily="34" charset="0"/>
                <a:cs typeface="Times New Roman" panose="02020603050405020304" pitchFamily="18" charset="0"/>
              </a:rPr>
              <a:t>Computer graphics. </a:t>
            </a:r>
            <a:r>
              <a:rPr lang="en-US" dirty="0">
                <a:effectLst/>
                <a:latin typeface="Arial" panose="020B0604020202020204" pitchFamily="34" charset="0"/>
                <a:ea typeface="Calibri" panose="020F0502020204030204" pitchFamily="34" charset="0"/>
                <a:cs typeface="Times New Roman" panose="02020603050405020304" pitchFamily="18" charset="0"/>
              </a:rPr>
              <a:t>[Online] </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Available at: </a:t>
            </a:r>
            <a:r>
              <a:rPr lang="en-US" u="sng" dirty="0">
                <a:effectLst/>
                <a:latin typeface="Arial" panose="020B0604020202020204" pitchFamily="34" charset="0"/>
                <a:ea typeface="Calibri" panose="020F0502020204030204" pitchFamily="34" charset="0"/>
                <a:cs typeface="Times New Roman" panose="02020603050405020304" pitchFamily="18" charset="0"/>
              </a:rPr>
              <a:t>https://en.wikipedia.org/wiki/Computer_graphics</a:t>
            </a:r>
            <a:br>
              <a:rPr lang="en-US" dirty="0">
                <a:effectLst/>
                <a:latin typeface="Arial" panose="020B0604020202020204" pitchFamily="34" charset="0"/>
                <a:ea typeface="Calibri" panose="020F0502020204030204" pitchFamily="34" charset="0"/>
                <a:cs typeface="Times New Roman" panose="02020603050405020304" pitchFamily="18" charset="0"/>
              </a:rPr>
            </a:br>
            <a:r>
              <a:rPr lang="en-US" dirty="0">
                <a:effectLst/>
                <a:latin typeface="Arial" panose="020B0604020202020204" pitchFamily="34" charset="0"/>
                <a:ea typeface="Calibri" panose="020F0502020204030204" pitchFamily="34" charset="0"/>
                <a:cs typeface="Times New Roman" panose="02020603050405020304" pitchFamily="18" charset="0"/>
              </a:rPr>
              <a:t>[Accessed 01 April 2022].</a:t>
            </a:r>
          </a:p>
          <a:p>
            <a:pPr marL="457200" marR="0" indent="-457200" algn="l">
              <a:lnSpc>
                <a:spcPct val="150000"/>
              </a:lnSpc>
              <a:spcBef>
                <a:spcPts val="0"/>
              </a:spcBef>
              <a:spcAft>
                <a:spcPts val="800"/>
              </a:spcAft>
            </a:pPr>
            <a:endParaRPr lang="en-US" sz="1800" dirty="0">
              <a:effectLst/>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90270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3D9EA-C7F9-41A5-B53E-06AB91EEE837}"/>
              </a:ext>
            </a:extLst>
          </p:cNvPr>
          <p:cNvSpPr txBox="1"/>
          <p:nvPr/>
        </p:nvSpPr>
        <p:spPr>
          <a:xfrm>
            <a:off x="1126837" y="1396981"/>
            <a:ext cx="10150647" cy="2431435"/>
          </a:xfrm>
          <a:prstGeom prst="rect">
            <a:avLst/>
          </a:prstGeom>
          <a:noFill/>
        </p:spPr>
        <p:txBody>
          <a:bodyPr wrap="square" rtlCol="0">
            <a:spAutoFit/>
          </a:bodyPr>
          <a:lstStyle/>
          <a:p>
            <a:r>
              <a:rPr lang="el-GR" sz="2400" dirty="0">
                <a:effectLst/>
                <a:latin typeface="Arial" panose="020B0604020202020204" pitchFamily="34" charset="0"/>
                <a:ea typeface="Calibri" panose="020F0502020204030204" pitchFamily="34" charset="0"/>
                <a:cs typeface="Arial" panose="020B0604020202020204" pitchFamily="34" charset="0"/>
              </a:rPr>
              <a:t>Η παρούσα εργασία συστημάτων παιχνιδιού εγκρίθηκε και δημοσιεύτηκε στην επίσημη πλατφόρμα της </a:t>
            </a:r>
            <a:r>
              <a:rPr lang="en-US" sz="2400" u="sng" dirty="0">
                <a:solidFill>
                  <a:srgbClr val="0563C1"/>
                </a:solidFill>
                <a:effectLst/>
                <a:latin typeface="Arial" panose="020B0604020202020204" pitchFamily="34" charset="0"/>
                <a:ea typeface="Calibri" panose="020F0502020204030204" pitchFamily="34" charset="0"/>
                <a:cs typeface="Arial" panose="020B0604020202020204" pitchFamily="34" charset="0"/>
                <a:hlinkClick r:id="rId3"/>
              </a:rPr>
              <a:t>Unreal Engine Marketplace</a:t>
            </a:r>
            <a:r>
              <a:rPr lang="el-GR" sz="2400" dirty="0">
                <a:effectLst/>
                <a:latin typeface="Arial" panose="020B0604020202020204" pitchFamily="34" charset="0"/>
                <a:ea typeface="Calibri" panose="020F0502020204030204" pitchFamily="34" charset="0"/>
                <a:cs typeface="Arial" panose="020B0604020202020204" pitchFamily="34" charset="0"/>
              </a:rPr>
              <a:t> καθώς </a:t>
            </a:r>
          </a:p>
          <a:p>
            <a:r>
              <a:rPr lang="el-GR" sz="2400" dirty="0">
                <a:effectLst/>
                <a:latin typeface="Arial" panose="020B0604020202020204" pitchFamily="34" charset="0"/>
                <a:ea typeface="Calibri" panose="020F0502020204030204" pitchFamily="34" charset="0"/>
                <a:cs typeface="Arial" panose="020B0604020202020204" pitchFamily="34" charset="0"/>
              </a:rPr>
              <a:t>έλαβε τα σωστά βήματα/</a:t>
            </a:r>
            <a:r>
              <a:rPr lang="en-US" sz="2400" dirty="0">
                <a:effectLst/>
                <a:latin typeface="Arial" panose="020B0604020202020204" pitchFamily="34" charset="0"/>
                <a:ea typeface="Calibri" panose="020F0502020204030204" pitchFamily="34" charset="0"/>
                <a:cs typeface="Arial" panose="020B0604020202020204" pitchFamily="34" charset="0"/>
              </a:rPr>
              <a:t>Guidelines</a:t>
            </a:r>
            <a:r>
              <a:rPr lang="el-GR" sz="2400" dirty="0">
                <a:effectLst/>
                <a:latin typeface="Arial" panose="020B0604020202020204" pitchFamily="34" charset="0"/>
                <a:ea typeface="Calibri" panose="020F0502020204030204" pitchFamily="34" charset="0"/>
                <a:cs typeface="Arial" panose="020B0604020202020204" pitchFamily="34" charset="0"/>
              </a:rPr>
              <a:t> που θα συνοψίσουμε παρακάτω για να έρθει εις πέρας ένα </a:t>
            </a:r>
            <a:r>
              <a:rPr lang="en-US" sz="2400" dirty="0">
                <a:effectLst/>
                <a:latin typeface="Arial" panose="020B0604020202020204" pitchFamily="34" charset="0"/>
                <a:ea typeface="Calibri" panose="020F0502020204030204" pitchFamily="34" charset="0"/>
                <a:cs typeface="Arial" panose="020B0604020202020204" pitchFamily="34" charset="0"/>
              </a:rPr>
              <a:t>project </a:t>
            </a:r>
            <a:r>
              <a:rPr lang="el-GR" sz="2400" dirty="0">
                <a:effectLst/>
                <a:latin typeface="Arial" panose="020B0604020202020204" pitchFamily="34" charset="0"/>
                <a:ea typeface="Calibri" panose="020F0502020204030204" pitchFamily="34" charset="0"/>
                <a:cs typeface="Arial" panose="020B0604020202020204" pitchFamily="34" charset="0"/>
              </a:rPr>
              <a:t>κομμάτι </a:t>
            </a:r>
            <a:r>
              <a:rPr lang="en-US" sz="2400" dirty="0">
                <a:effectLst/>
                <a:latin typeface="Arial" panose="020B0604020202020204" pitchFamily="34" charset="0"/>
                <a:ea typeface="Calibri" panose="020F0502020204030204" pitchFamily="34" charset="0"/>
                <a:cs typeface="Arial" panose="020B0604020202020204" pitchFamily="34" charset="0"/>
              </a:rPr>
              <a:t>video</a:t>
            </a:r>
            <a:r>
              <a:rPr lang="el-GR" sz="2400" dirty="0">
                <a:effectLst/>
                <a:latin typeface="Arial" panose="020B0604020202020204" pitchFamily="34" charset="0"/>
                <a:ea typeface="Calibri" panose="020F0502020204030204" pitchFamily="34" charset="0"/>
                <a:cs typeface="Arial" panose="020B0604020202020204" pitchFamily="34" charset="0"/>
              </a:rPr>
              <a:t>-</a:t>
            </a:r>
            <a:r>
              <a:rPr lang="en-US" sz="2400" dirty="0">
                <a:effectLst/>
                <a:latin typeface="Arial" panose="020B0604020202020204" pitchFamily="34" charset="0"/>
                <a:ea typeface="Calibri" panose="020F0502020204030204" pitchFamily="34" charset="0"/>
                <a:cs typeface="Arial" panose="020B0604020202020204" pitchFamily="34" charset="0"/>
              </a:rPr>
              <a:t>game</a:t>
            </a:r>
            <a:r>
              <a:rPr lang="el-GR" sz="2400" dirty="0">
                <a:effectLst/>
                <a:latin typeface="Arial" panose="020B0604020202020204" pitchFamily="34" charset="0"/>
                <a:ea typeface="Calibri" panose="020F0502020204030204" pitchFamily="34" charset="0"/>
                <a:cs typeface="Arial" panose="020B0604020202020204" pitchFamily="34" charset="0"/>
              </a:rPr>
              <a:t> με σωστή ροή από </a:t>
            </a:r>
            <a:r>
              <a:rPr lang="en-US" sz="2400" dirty="0">
                <a:effectLst/>
                <a:latin typeface="Arial" panose="020B0604020202020204" pitchFamily="34" charset="0"/>
                <a:ea typeface="Calibri" panose="020F0502020204030204" pitchFamily="34" charset="0"/>
                <a:cs typeface="Arial" panose="020B0604020202020204" pitchFamily="34" charset="0"/>
              </a:rPr>
              <a:t>idea</a:t>
            </a:r>
            <a:r>
              <a:rPr lang="el-GR" sz="2400" dirty="0">
                <a:effectLst/>
                <a:latin typeface="Arial" panose="020B0604020202020204" pitchFamily="34" charset="0"/>
                <a:ea typeface="Calibri" panose="020F0502020204030204" pitchFamily="34" charset="0"/>
                <a:cs typeface="Arial" panose="020B0604020202020204" pitchFamily="34" charset="0"/>
              </a:rPr>
              <a:t> -&gt; </a:t>
            </a:r>
            <a:r>
              <a:rPr lang="en-US" sz="2400" dirty="0">
                <a:effectLst/>
                <a:latin typeface="Arial" panose="020B0604020202020204" pitchFamily="34" charset="0"/>
                <a:ea typeface="Calibri" panose="020F0502020204030204" pitchFamily="34" charset="0"/>
                <a:cs typeface="Arial" panose="020B0604020202020204" pitchFamily="34" charset="0"/>
              </a:rPr>
              <a:t>reality</a:t>
            </a:r>
            <a:r>
              <a:rPr lang="el-GR" sz="2400" dirty="0">
                <a:effectLst/>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Times New Roman" panose="02020603050405020304" pitchFamily="18" charset="0"/>
            </a:endParaRPr>
          </a:p>
          <a:p>
            <a:r>
              <a:rPr lang="el-GR" sz="3200" dirty="0">
                <a:latin typeface="Arial" panose="020B0604020202020204" pitchFamily="34" charset="0"/>
                <a:cs typeface="Arial" panose="020B0604020202020204" pitchFamily="34" charset="0"/>
              </a:rPr>
              <a:t> </a:t>
            </a:r>
            <a:endParaRPr lang="en-US" sz="3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7DAF0503-70F9-4A41-B053-4A471CF8A630}"/>
              </a:ext>
            </a:extLst>
          </p:cNvPr>
          <p:cNvSpPr txBox="1"/>
          <p:nvPr/>
        </p:nvSpPr>
        <p:spPr>
          <a:xfrm>
            <a:off x="1126837" y="573315"/>
            <a:ext cx="8153616" cy="523220"/>
          </a:xfrm>
          <a:prstGeom prst="rect">
            <a:avLst/>
          </a:prstGeom>
          <a:noFill/>
        </p:spPr>
        <p:txBody>
          <a:bodyPr wrap="square" rtlCol="0">
            <a:spAutoFit/>
          </a:bodyPr>
          <a:lstStyle/>
          <a:p>
            <a:r>
              <a:rPr lang="el-GR" sz="2800" b="1" dirty="0">
                <a:latin typeface="Arial" panose="020B0604020202020204" pitchFamily="34" charset="0"/>
                <a:cs typeface="Arial" panose="020B0604020202020204" pitchFamily="34" charset="0"/>
              </a:rPr>
              <a:t>Το παρών </a:t>
            </a:r>
            <a:r>
              <a:rPr lang="en-US" sz="2800" b="1" dirty="0">
                <a:latin typeface="Arial" panose="020B0604020202020204" pitchFamily="34" charset="0"/>
                <a:cs typeface="Arial" panose="020B0604020202020204" pitchFamily="34" charset="0"/>
              </a:rPr>
              <a:t>implementation </a:t>
            </a:r>
            <a:r>
              <a:rPr lang="el-GR" sz="2800" b="1" dirty="0">
                <a:latin typeface="Arial" panose="020B0604020202020204" pitchFamily="34" charset="0"/>
                <a:cs typeface="Arial" panose="020B0604020202020204" pitchFamily="34" charset="0"/>
              </a:rPr>
              <a:t>του </a:t>
            </a:r>
            <a:r>
              <a:rPr lang="en-US" sz="2800" b="1" dirty="0">
                <a:latin typeface="Arial" panose="020B0604020202020204" pitchFamily="34" charset="0"/>
                <a:cs typeface="Arial" panose="020B0604020202020204" pitchFamily="34" charset="0"/>
              </a:rPr>
              <a:t>Project</a:t>
            </a:r>
          </a:p>
        </p:txBody>
      </p:sp>
      <p:pic>
        <p:nvPicPr>
          <p:cNvPr id="4" name="Picture 3">
            <a:extLst>
              <a:ext uri="{FF2B5EF4-FFF2-40B4-BE49-F238E27FC236}">
                <a16:creationId xmlns:a16="http://schemas.microsoft.com/office/drawing/2014/main" id="{D5C06F6F-3981-4F1D-96E6-8110C5A2D00A}"/>
              </a:ext>
            </a:extLst>
          </p:cNvPr>
          <p:cNvPicPr>
            <a:picLocks noChangeAspect="1"/>
          </p:cNvPicPr>
          <p:nvPr/>
        </p:nvPicPr>
        <p:blipFill>
          <a:blip r:embed="rId4"/>
          <a:stretch>
            <a:fillRect/>
          </a:stretch>
        </p:blipFill>
        <p:spPr>
          <a:xfrm>
            <a:off x="3188027" y="3140062"/>
            <a:ext cx="5815945" cy="3348935"/>
          </a:xfrm>
          <a:prstGeom prst="rect">
            <a:avLst/>
          </a:prstGeom>
        </p:spPr>
      </p:pic>
    </p:spTree>
    <p:extLst>
      <p:ext uri="{BB962C8B-B14F-4D97-AF65-F5344CB8AC3E}">
        <p14:creationId xmlns:p14="http://schemas.microsoft.com/office/powerpoint/2010/main" val="3040939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96387" y="210121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942973" y="591744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1304548" y="403241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10007295" y="4813175"/>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322851" y="3147193"/>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92888" y="3147193"/>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690" y="5043886"/>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727" y="5043886"/>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6039844" y="1834022"/>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6009881" y="1834022"/>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6054464" y="3077620"/>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6024501" y="3077620"/>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6073947" y="504561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6043984" y="504561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391790"/>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Έρευνα για το </a:t>
            </a:r>
            <a:r>
              <a:rPr lang="en-US" sz="2000"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kern="0" dirty="0">
                <a:solidFill>
                  <a:srgbClr val="FFFFFF"/>
                </a:solidFill>
                <a:latin typeface="Arial" panose="020B0604020202020204" pitchFamily="34" charset="0"/>
                <a:cs typeface="Arial" panose="020B0604020202020204" pitchFamily="34" charset="0"/>
              </a:rPr>
              <a:t>Gameplay Mechanics</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1" y="1938873"/>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105020" y="3303424"/>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Βασικές απαιτήσεις</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103590" y="3738562"/>
            <a:ext cx="4025978" cy="135618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 σε διαφορετικά χρονικά ορόσημα – χρήση τεχνολογίας</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Συγκρίσεις προϊόντων</a:t>
            </a:r>
          </a:p>
          <a:p>
            <a:pPr marL="285750" indent="-285750" defTabSz="914400">
              <a:buClr>
                <a:schemeClr val="tx1"/>
              </a:buClr>
              <a:buSzPts val="1100"/>
              <a:buFont typeface="Arial" panose="020B0604020202020204" pitchFamily="34" charset="0"/>
              <a:buChar char="•"/>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Αντίστροφη μηχανική προϊόντων</a:t>
            </a:r>
            <a:endParaRPr kumimoji="0" lang="en-US" sz="16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822673" y="1893075"/>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Sneak peek</a:t>
            </a: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816803" y="2164951"/>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839277" y="3235018"/>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Στάδια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839273" y="3619394"/>
            <a:ext cx="3911428" cy="17171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Αποκάλυψη των σταδίων κατασκευής</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Έρευνα</a:t>
            </a:r>
            <a:endPar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kern="0" dirty="0">
                <a:solidFill>
                  <a:srgbClr val="FFFFFF"/>
                </a:solidFill>
                <a:latin typeface="Arial" panose="020B0604020202020204" pitchFamily="34" charset="0"/>
                <a:cs typeface="Arial" panose="020B0604020202020204" pitchFamily="34" charset="0"/>
              </a:rPr>
              <a:t>Ανάπτυξη</a:t>
            </a:r>
            <a:endParaRPr lang="en-US" sz="2000" kern="0" dirty="0">
              <a:solidFill>
                <a:srgbClr val="FFFFFF"/>
              </a:solidFill>
              <a:latin typeface="Arial" panose="020B0604020202020204" pitchFamily="34" charset="0"/>
              <a:cs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l-GR"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Εξέλιξη</a:t>
            </a: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8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859" y="5212005"/>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Στόχοι του έργου</a:t>
            </a:r>
            <a:endParaRPr kumimoji="0" lang="en-US" sz="24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endParaRP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760" y="5716913"/>
            <a:ext cx="3564467" cy="11497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User-centric mind enabled</a:t>
            </a:r>
          </a:p>
          <a:p>
            <a:pPr marL="285750" indent="-285750" defTabSz="914400">
              <a:buClr>
                <a:schemeClr val="tx1"/>
              </a:buClr>
              <a:buSzPts val="1100"/>
              <a:buFont typeface="Arial" panose="020B0604020202020204" pitchFamily="34" charset="0"/>
              <a:buChar char="•"/>
            </a:pPr>
            <a:r>
              <a:rPr kumimoji="0" lang="en-US" sz="20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Interactive Genre Gameplay</a:t>
            </a:r>
            <a:r>
              <a:rPr lang="en-US" sz="2000" kern="0" dirty="0">
                <a:solidFill>
                  <a:srgbClr val="FFFFFF"/>
                </a:solidFill>
                <a:latin typeface="Arial" panose="020B0604020202020204" pitchFamily="34" charset="0"/>
                <a:cs typeface="Arial" panose="020B0604020202020204" pitchFamily="34" charset="0"/>
              </a:rPr>
              <a:t> Mechanics</a:t>
            </a:r>
            <a:endParaRPr kumimoji="0" lang="en-US" sz="18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6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858757" y="5217750"/>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877719" y="5493662"/>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0"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8125474" y="5130473"/>
            <a:ext cx="1091966"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Arial" panose="020B0604020202020204" pitchFamily="34" charset="0"/>
                <a:cs typeface="Arial" panose="020B0604020202020204" pitchFamily="34" charset="0"/>
              </a:rPr>
              <a:t>Matrix</a:t>
            </a:r>
          </a:p>
        </p:txBody>
      </p:sp>
      <p:sp>
        <p:nvSpPr>
          <p:cNvPr id="96" name="Google Shape;790;p51">
            <a:extLst>
              <a:ext uri="{FF2B5EF4-FFF2-40B4-BE49-F238E27FC236}">
                <a16:creationId xmlns:a16="http://schemas.microsoft.com/office/drawing/2014/main" id="{289309BD-42B4-4FAD-BD05-4E5CF88F6A72}"/>
              </a:ext>
            </a:extLst>
          </p:cNvPr>
          <p:cNvSpPr txBox="1">
            <a:spLocks/>
          </p:cNvSpPr>
          <p:nvPr/>
        </p:nvSpPr>
        <p:spPr>
          <a:xfrm>
            <a:off x="2077188" y="1664948"/>
            <a:ext cx="3240967"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24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spTree>
    <p:extLst>
      <p:ext uri="{BB962C8B-B14F-4D97-AF65-F5344CB8AC3E}">
        <p14:creationId xmlns:p14="http://schemas.microsoft.com/office/powerpoint/2010/main" val="367217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6849" y="2714262"/>
            <a:ext cx="4830164" cy="88628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Σχετικά με το </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project </a:t>
            </a:r>
            <a:r>
              <a:rPr kumimoji="0" lang="en-US" sz="3600" b="1"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aira SemiCondensed ExtraBold"/>
              </a:rPr>
              <a:t>-</a:t>
            </a:r>
            <a:r>
              <a:rPr kumimoji="0" lang="en-US" sz="3600" b="1" i="0" u="none" strike="noStrike" kern="0" cap="none" spc="0" normalizeH="0" baseline="0" noProof="0" dirty="0">
                <a:ln>
                  <a:noFill/>
                </a:ln>
                <a:solidFill>
                  <a:srgbClr val="F7743C"/>
                </a:solidFill>
                <a:effectLst/>
                <a:uLnTx/>
                <a:uFillTx/>
                <a:latin typeface="Arial" panose="020B0604020202020204" pitchFamily="34" charset="0"/>
                <a:cs typeface="Arial" panose="020B0604020202020204" pitchFamily="34" charset="0"/>
                <a:sym typeface="Saira SemiCondensed ExtraBold"/>
              </a:rPr>
              <a:t> </a:t>
            </a:r>
            <a:r>
              <a:rPr kumimoji="0" lang="el-GR"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rPr>
              <a:t>Εισαγωγή</a:t>
            </a:r>
            <a:endParaRPr kumimoji="0" lang="en-US" sz="3600" b="1" i="0" u="none" strike="noStrike" kern="0" cap="none" spc="0" normalizeH="0" baseline="0" noProof="0" dirty="0">
              <a:ln>
                <a:noFill/>
              </a:ln>
              <a:solidFill>
                <a:schemeClr val="tx1"/>
              </a:solidFill>
              <a:effectLst/>
              <a:uLnTx/>
              <a:uFillTx/>
              <a:latin typeface="Arial" panose="020B0604020202020204" pitchFamily="34" charset="0"/>
              <a:cs typeface="Arial" panose="020B0604020202020204" pitchFamily="34" charset="0"/>
              <a:sym typeface="Saira SemiCondensed ExtraBold"/>
            </a:endParaRP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l-GR" sz="2000" b="1" kern="0" dirty="0">
                <a:solidFill>
                  <a:srgbClr val="FFFFFF"/>
                </a:solidFill>
                <a:latin typeface="Arial" panose="020B0604020202020204" pitchFamily="34" charset="0"/>
                <a:cs typeface="Arial" panose="020B0604020202020204" pitchFamily="34" charset="0"/>
              </a:rPr>
              <a:t>Έρευνα για το </a:t>
            </a:r>
            <a:r>
              <a:rPr lang="en-US" sz="2000" b="1" kern="0" dirty="0">
                <a:solidFill>
                  <a:srgbClr val="FFFFFF"/>
                </a:solidFill>
                <a:latin typeface="Arial" panose="020B0604020202020204" pitchFamily="34" charset="0"/>
                <a:cs typeface="Arial" panose="020B0604020202020204" pitchFamily="34" charset="0"/>
              </a:rPr>
              <a:t>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AV/VR </a:t>
            </a:r>
            <a:r>
              <a:rPr kumimoji="0" lang="el-GR"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στην κοινωνία</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2000" b="1" kern="0" dirty="0">
                <a:solidFill>
                  <a:srgbClr val="FFFFFF"/>
                </a:solidFill>
                <a:latin typeface="Arial" panose="020B0604020202020204" pitchFamily="34" charset="0"/>
                <a:cs typeface="Arial" panose="020B0604020202020204" pitchFamily="34" charset="0"/>
              </a:rPr>
              <a:t>Gameplay Mechanics</a:t>
            </a:r>
            <a:endParaRPr kumimoji="0" lang="en-US" sz="20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l-GR"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rPr>
              <a:t>Τι ερευνήθηκε?</a:t>
            </a:r>
            <a:endParaRPr kumimoji="0" lang="en-US" sz="3500"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412520" y="5599155"/>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452046" y="2588390"/>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803602" y="2505624"/>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50342" y="3094280"/>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347313" y="3052422"/>
            <a:ext cx="3508714"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8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73874" y="3663685"/>
            <a:ext cx="3089222" cy="171066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Το μέλλον της εξέλιξης του Διαδικτύου, γνωστό ως δεύτερη ζωή, επεκτείνεται σε προσομοιώσεις λογισμικού πολλαπλών ζωών σε φυσικό και εικονικό κόσμο</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73907" y="3524458"/>
            <a:ext cx="2762594" cy="145866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l-GR" sz="1800" kern="0" dirty="0" err="1">
                <a:solidFill>
                  <a:srgbClr val="FFFFFF"/>
                </a:solidFill>
                <a:latin typeface="Arial" panose="020B0604020202020204" pitchFamily="34" charset="0"/>
                <a:cs typeface="Arial" panose="020B0604020202020204" pitchFamily="34" charset="0"/>
              </a:rPr>
              <a:t>Διεπαφές</a:t>
            </a:r>
            <a:r>
              <a:rPr lang="el-GR" sz="1800" kern="0" dirty="0">
                <a:solidFill>
                  <a:srgbClr val="FFFFFF"/>
                </a:solidFill>
                <a:latin typeface="Arial" panose="020B0604020202020204" pitchFamily="34" charset="0"/>
                <a:cs typeface="Arial" panose="020B0604020202020204" pitchFamily="34" charset="0"/>
              </a:rPr>
              <a:t> υλικού για αλληλεπίδραση με τους καθηλωτικούς κόσμους που προσομοιώνουν την καθημερινή ζωή</a:t>
            </a: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347313" y="3592476"/>
            <a:ext cx="4080214" cy="113192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Τα API λογισμικού του AR/VR</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/classic</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για τη γεφύρωση του υλικού με την αλληλεπίδραση χρήστη λογισμικού μέσα στο </a:t>
            </a:r>
            <a:r>
              <a:rPr kumimoji="0" lang="el-GR" sz="1800" b="0" i="0" u="none" strike="noStrike" kern="0" cap="none" spc="0" normalizeH="0" baseline="0" noProof="0" dirty="0" err="1">
                <a:ln>
                  <a:noFill/>
                </a:ln>
                <a:solidFill>
                  <a:srgbClr val="FFFFFF"/>
                </a:solidFill>
                <a:effectLst/>
                <a:uLnTx/>
                <a:uFillTx/>
                <a:latin typeface="Arial" panose="020B0604020202020204" pitchFamily="34" charset="0"/>
                <a:cs typeface="Arial" panose="020B0604020202020204" pitchFamily="34" charset="0"/>
                <a:sym typeface="Sora"/>
              </a:rPr>
              <a:t>metaverse</a:t>
            </a:r>
            <a:r>
              <a:rPr kumimoji="0" lang="el-GR"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FFC000"/>
                </a:solidFill>
                <a:effectLst/>
                <a:uLnTx/>
                <a:uFillTx/>
                <a:latin typeface="Arial" panose="020B0604020202020204" pitchFamily="34" charset="0"/>
                <a:cs typeface="Arial" panose="020B0604020202020204" pitchFamily="34" charset="0"/>
                <a:sym typeface="Sora"/>
              </a:rPr>
              <a:t>plus</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448B91"/>
                </a:solidFill>
                <a:effectLst/>
                <a:uLnTx/>
                <a:uFillTx/>
                <a:latin typeface="Arial" panose="020B0604020202020204" pitchFamily="34" charset="0"/>
                <a:cs typeface="Arial" panose="020B0604020202020204" pitchFamily="34" charset="0"/>
                <a:sym typeface="Sora"/>
              </a:rPr>
              <a:t>way</a:t>
            </a:r>
            <a:r>
              <a:rPr kumimoji="0" lang="en-US" sz="1800" b="0"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sym typeface="Sora"/>
              </a:rPr>
              <a:t> </a:t>
            </a:r>
            <a:r>
              <a:rPr kumimoji="0" lang="en-US" sz="1800" b="0" i="0" u="none" strike="noStrike" kern="0" cap="none" spc="0" normalizeH="0" baseline="0" noProof="0" dirty="0">
                <a:ln>
                  <a:noFill/>
                </a:ln>
                <a:solidFill>
                  <a:srgbClr val="D5FA68"/>
                </a:solidFill>
                <a:effectLst/>
                <a:uLnTx/>
                <a:uFillTx/>
                <a:latin typeface="Arial" panose="020B0604020202020204" pitchFamily="34" charset="0"/>
                <a:cs typeface="Arial" panose="020B0604020202020204" pitchFamily="34" charset="0"/>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CC75B185_1EA8_4CAD_8B5B_26A39F50748F&quot;,&quot;SourceFullName&quot;:&quot;https://www.youtube.com/embed/2QcsIlXXc1M?feature=oembed&quot;,&quot;LastUpdate&quot;:&quot;2022-04-19 12:51 PM&quot;,&quot;UpdatedBy&quot;:&quot;backt&quot;,&quot;IsLinked&quot;:false,&quot;IsBrokenLink&quot;:fals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DesktopTaskbar" Revision="1" Stencil="System.Storyboarding.Backgrounds" StencilVersion="0.1"/>
</Control>
</file>

<file path=customXml/itemProps1.xml><?xml version="1.0" encoding="utf-8"?>
<ds:datastoreItem xmlns:ds="http://schemas.openxmlformats.org/officeDocument/2006/customXml" ds:itemID="{E040FBE2-E3A9-4B9A-B6CD-6E858D1D407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TM04033919[[fn=Circuit]]</Template>
  <TotalTime>7511</TotalTime>
  <Words>5025</Words>
  <Application>Microsoft Office PowerPoint</Application>
  <PresentationFormat>Widescreen</PresentationFormat>
  <Paragraphs>632</Paragraphs>
  <Slides>53</Slides>
  <Notes>52</Notes>
  <HiddenSlides>7</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53</vt:i4>
      </vt:variant>
    </vt:vector>
  </HeadingPairs>
  <TitlesOfParts>
    <vt:vector size="65" baseType="lpstr">
      <vt:lpstr>Arial</vt:lpstr>
      <vt:lpstr>Arial</vt:lpstr>
      <vt:lpstr>Arimo</vt:lpstr>
      <vt:lpstr>Calibri</vt:lpstr>
      <vt:lpstr>Cambria Math</vt:lpstr>
      <vt:lpstr>charter</vt:lpstr>
      <vt:lpstr>Courier New</vt:lpstr>
      <vt:lpstr>Saira SemiCondensed</vt:lpstr>
      <vt:lpstr>Saira SemiCondensed ExtraBold</vt:lpstr>
      <vt:lpstr>Sora</vt:lpstr>
      <vt:lpstr>Tw Cen MT</vt:lpstr>
      <vt:lpstr>Circuit</vt:lpstr>
      <vt:lpstr>Advanced Gameplay Mechanics</vt:lpstr>
      <vt:lpstr>PowerPoint Presentation</vt:lpstr>
      <vt:lpstr>PowerPoint Presentation</vt:lpstr>
      <vt:lpstr>PowerPoint Presentation</vt:lpstr>
      <vt:lpstr>PowerPoint Presentation</vt:lpstr>
      <vt:lpstr>PowerPoint Presentation</vt:lpstr>
      <vt:lpstr>Table of contents | Agenda</vt:lpstr>
      <vt:lpstr>PowerPoint Presentation</vt:lpstr>
      <vt:lpstr>PowerPoint Presentation</vt:lpstr>
      <vt:lpstr>PowerPoint Presentation</vt:lpstr>
      <vt:lpstr>PowerPoint Presentation</vt:lpstr>
      <vt:lpstr>PowerPoint Presentation</vt:lpstr>
      <vt:lpstr>Gaming industry rise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PowerPoint Presentation</vt:lpstr>
      <vt:lpstr>PowerPoint Presentation</vt:lpstr>
      <vt:lpstr>PowerPoint Presentation</vt:lpstr>
      <vt:lpstr>PowerPoint Presentation</vt:lpstr>
      <vt:lpstr>ΕΜΠΕΙΡΙΑ ΧΡΗΣΤΗ</vt:lpstr>
      <vt:lpstr>PowerPoint Presentation</vt:lpstr>
      <vt:lpstr>Gameplay mechanics - DEMO</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Gameplay mechanics – VoIP Showcase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802</cp:revision>
  <dcterms:created xsi:type="dcterms:W3CDTF">2021-12-20T17:41:23Z</dcterms:created>
  <dcterms:modified xsi:type="dcterms:W3CDTF">2022-04-20T17:22:30Z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